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60" r:id="rId6"/>
    <p:sldId id="261" r:id="rId7"/>
    <p:sldId id="277" r:id="rId8"/>
    <p:sldId id="262" r:id="rId9"/>
    <p:sldId id="263" r:id="rId10"/>
    <p:sldId id="274" r:id="rId11"/>
    <p:sldId id="266" r:id="rId12"/>
    <p:sldId id="265" r:id="rId13"/>
    <p:sldId id="264" r:id="rId14"/>
    <p:sldId id="268" r:id="rId15"/>
    <p:sldId id="275" r:id="rId16"/>
    <p:sldId id="276" r:id="rId17"/>
    <p:sldId id="273" r:id="rId18"/>
    <p:sldId id="272" r:id="rId19"/>
    <p:sldId id="269" r:id="rId20"/>
  </p:sldIdLst>
  <p:sldSz cx="9144000" cy="6858000" type="screen4x3"/>
  <p:notesSz cx="6858000" cy="1914525"/>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7A4E7-5A12-ACAE-D1D5-AD953564C74E}" v="43" dt="2018-08-28T18:19:58.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739E5C3-F9FC-634B-893D-96297DA35765}" type="datetimeFigureOut">
              <a:rPr lang="en-US"/>
              <a:pPr>
                <a:defRPr/>
              </a:pPr>
              <a:t>7/20/2019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3627ACA-B30D-294D-95AB-B675112C1508}" type="slidenum">
              <a:rPr lang="en-US"/>
              <a:pPr>
                <a:defRPr/>
              </a:pPr>
              <a:t>‹#›</a:t>
            </a:fld>
            <a:endParaRPr lang="en-US"/>
          </a:p>
        </p:txBody>
      </p:sp>
    </p:spTree>
    <p:extLst>
      <p:ext uri="{BB962C8B-B14F-4D97-AF65-F5344CB8AC3E}">
        <p14:creationId xmlns:p14="http://schemas.microsoft.com/office/powerpoint/2010/main" val="215098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13D6727-754C-FF46-B713-EE5289B8A8A0}" type="datetimeFigureOut">
              <a:rPr lang="en-US"/>
              <a:pPr>
                <a:defRPr/>
              </a:pPr>
              <a:t>7/20/2019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DB29971-EAF4-FA4B-B446-D81127EDD584}" type="slidenum">
              <a:rPr lang="en-US"/>
              <a:pPr>
                <a:defRPr/>
              </a:pPr>
              <a:t>‹#›</a:t>
            </a:fld>
            <a:endParaRPr lang="en-US"/>
          </a:p>
        </p:txBody>
      </p:sp>
    </p:spTree>
    <p:extLst>
      <p:ext uri="{BB962C8B-B14F-4D97-AF65-F5344CB8AC3E}">
        <p14:creationId xmlns:p14="http://schemas.microsoft.com/office/powerpoint/2010/main" val="2509408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ortbendisd.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yourself.</a:t>
            </a: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a:t>
            </a:fld>
            <a:endParaRPr lang="en-US"/>
          </a:p>
        </p:txBody>
      </p:sp>
    </p:spTree>
    <p:extLst>
      <p:ext uri="{BB962C8B-B14F-4D97-AF65-F5344CB8AC3E}">
        <p14:creationId xmlns:p14="http://schemas.microsoft.com/office/powerpoint/2010/main" val="735484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Time: </a:t>
            </a:r>
            <a:r>
              <a:rPr lang="en-US" b="0"/>
              <a:t>2</a:t>
            </a:r>
            <a:r>
              <a:rPr lang="en-US"/>
              <a:t> minutes</a:t>
            </a:r>
            <a:endParaRPr lang="en-US" b="1"/>
          </a:p>
          <a:p>
            <a:pPr defTabSz="931774">
              <a:defRPr/>
            </a:pPr>
            <a:r>
              <a:rPr lang="en-US" b="1"/>
              <a:t>Materials: </a:t>
            </a:r>
            <a:r>
              <a:rPr lang="en-US">
                <a:cs typeface="Calibri"/>
              </a:rPr>
              <a:t>Parent Email Digest PDF</a:t>
            </a:r>
            <a:endParaRPr lang="en-US" b="0">
              <a:cs typeface="Calibri"/>
            </a:endParaRPr>
          </a:p>
          <a:p>
            <a:pPr defTabSz="931774">
              <a:defRPr/>
            </a:pPr>
            <a:r>
              <a:rPr lang="en-US" b="1"/>
              <a:t>Strategy:</a:t>
            </a:r>
          </a:p>
          <a:p>
            <a:pPr defTabSz="931774">
              <a:defRPr/>
            </a:pPr>
            <a:r>
              <a:rPr lang="en-US" b="1"/>
              <a:t>Presenter Notes:</a:t>
            </a:r>
          </a:p>
          <a:p>
            <a:endParaRPr lang="en-US"/>
          </a:p>
          <a:p>
            <a:r>
              <a:rPr lang="en-US" b="1"/>
              <a:t>Say: </a:t>
            </a:r>
            <a:r>
              <a:rPr lang="en-US"/>
              <a:t>Here is an example of an email digest. It shows overdue assignments</a:t>
            </a:r>
            <a:r>
              <a:rPr lang="en-US" baseline="0"/>
              <a:t> and also activity within Schoology for the week. Just a reminder that Skyward is the official record of grades and assignments. Any grades that are shown are ones from within Schoology but does not reflect the student’s overall grade. That is calculated in Skyward. </a:t>
            </a:r>
            <a:endParaRPr lang="en-US"/>
          </a:p>
          <a:p>
            <a:endParaRPr lang="en-US">
              <a:cs typeface="Calibri"/>
            </a:endParaRPr>
          </a:p>
          <a:p>
            <a:r>
              <a:rPr lang="en-US" b="1">
                <a:cs typeface="Calibri"/>
              </a:rPr>
              <a:t>Do: </a:t>
            </a:r>
            <a:r>
              <a:rPr lang="en-US">
                <a:cs typeface="Calibri"/>
              </a:rPr>
              <a:t>Hand out Parent Email Digest PDF</a:t>
            </a:r>
          </a:p>
          <a:p>
            <a:endParaRPr lang="en-US"/>
          </a:p>
          <a:p>
            <a:r>
              <a:rPr lang="en-US" dirty="0"/>
              <a:t>https://support.schoology.com/hc/en-us/article_attachments/201452377/parent_email_overdue.png </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10</a:t>
            </a:fld>
            <a:endParaRPr lang="en-US"/>
          </a:p>
        </p:txBody>
      </p:sp>
    </p:spTree>
    <p:extLst>
      <p:ext uri="{BB962C8B-B14F-4D97-AF65-F5344CB8AC3E}">
        <p14:creationId xmlns:p14="http://schemas.microsoft.com/office/powerpoint/2010/main" val="1002091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Time: </a:t>
            </a:r>
            <a:r>
              <a:rPr lang="en-US"/>
              <a:t>10 minutes</a:t>
            </a:r>
            <a:endParaRPr lang="en-US" b="1"/>
          </a:p>
          <a:p>
            <a:pPr defTabSz="931774">
              <a:defRPr/>
            </a:pPr>
            <a:r>
              <a:rPr lang="en-US" b="1"/>
              <a:t>Materials: </a:t>
            </a:r>
            <a:r>
              <a:rPr lang="en-US" b="0"/>
              <a:t>Navigating</a:t>
            </a:r>
            <a:r>
              <a:rPr lang="en-US"/>
              <a:t> Within</a:t>
            </a:r>
            <a:r>
              <a:rPr lang="en-US" b="0"/>
              <a:t> Schoology PDF</a:t>
            </a:r>
            <a:endParaRPr lang="en-US">
              <a:cs typeface="Calibri"/>
            </a:endParaRPr>
          </a:p>
          <a:p>
            <a:pPr defTabSz="931774">
              <a:defRPr/>
            </a:pPr>
            <a:r>
              <a:rPr lang="en-US" b="1"/>
              <a:t>Strategy:</a:t>
            </a:r>
            <a:endParaRPr lang="en-US" b="1">
              <a:cs typeface="Calibri"/>
            </a:endParaRPr>
          </a:p>
          <a:p>
            <a:pPr defTabSz="931774">
              <a:defRPr/>
            </a:pPr>
            <a:r>
              <a:rPr lang="en-US" b="1"/>
              <a:t>Presenter Notes:</a:t>
            </a:r>
            <a:endParaRPr lang="en-US" b="1">
              <a:cs typeface="Calibri"/>
            </a:endParaRPr>
          </a:p>
          <a:p>
            <a:endParaRPr lang="en-US"/>
          </a:p>
          <a:p>
            <a:r>
              <a:rPr lang="en-US" b="1"/>
              <a:t>Say:</a:t>
            </a:r>
            <a:r>
              <a:rPr lang="en-US" b="1" baseline="0"/>
              <a:t> </a:t>
            </a:r>
            <a:r>
              <a:rPr lang="en-US" b="0" baseline="0"/>
              <a:t>Here we will walk through the different views and information you can see from within your child’s Schoology account.</a:t>
            </a:r>
            <a:r>
              <a:rPr lang="en-US"/>
              <a:t> </a:t>
            </a:r>
            <a:endParaRPr lang="en-US">
              <a:cs typeface="Calibri"/>
            </a:endParaRPr>
          </a:p>
          <a:p>
            <a:endParaRPr lang="en-US">
              <a:cs typeface="Calibri"/>
            </a:endParaRPr>
          </a:p>
          <a:p>
            <a:r>
              <a:rPr lang="en-US" b="1"/>
              <a:t>Say and Demonstrate:</a:t>
            </a:r>
            <a:r>
              <a:rPr lang="en-US"/>
              <a:t> When</a:t>
            </a:r>
            <a:r>
              <a:rPr lang="en-US" b="0" baseline="0"/>
              <a:t> you log into Schoology, you will see the home page. Across the top are Home, Courses, and Groups. These tabs stay on every page in Schoology. To the right is your name and a drop down for setting up notifications and also for switching between children if you have more than one child within the district.</a:t>
            </a:r>
            <a:r>
              <a:rPr lang="en-US"/>
              <a:t> To view another child's account, simply click on</a:t>
            </a:r>
            <a:r>
              <a:rPr lang="en-US">
                <a:cs typeface="Calibri"/>
              </a:rPr>
              <a:t> the arrow next to your name in the upper-right corner and choose the child you'd like to view.</a:t>
            </a:r>
            <a:endParaRPr lang="en-US"/>
          </a:p>
          <a:p>
            <a:endParaRPr lang="en-US" b="0" baseline="0"/>
          </a:p>
          <a:p>
            <a:r>
              <a:rPr lang="en-US" b="1"/>
              <a:t>Say and Demonstrate: </a:t>
            </a:r>
            <a:r>
              <a:rPr lang="en-US"/>
              <a:t>Let’s</a:t>
            </a:r>
            <a:r>
              <a:rPr lang="en-US" b="0" baseline="0"/>
              <a:t> talk about the main homepage. It is divided into 3 sections. On the far left is the quick menu bar. Here you will have a summary that shows you your child’s classes and any groups they are a part of. There is a tab for grades and attendance, but remember, Skyward is the official record for all grades and attendance so the only data you would see here are assignments done within Schoology. There is also a calendar, which lets you see assignments and due dates that are posted for your child for Schoology related assignments. You’ll also see messages. This is where any messages you’ve sent or received will show here. In the middle is the enrollment for your child. This lists all the courses that your child is currently taking. You’ll also see any groups that they are a part of. This could be for a sport or club they are a part of. On the far right is a section for recent grades. Again, Skyward is the official record of all grades but anything done within Schoology such as an assignment, a test or quiz, or a discussion that might have been graded will be here. Beneath it is upcoming. This will show upcoming assignment or events that the teacher may have assigned.</a:t>
            </a:r>
            <a:r>
              <a:rPr lang="en-US"/>
              <a:t> </a:t>
            </a:r>
            <a:endParaRPr lang="en-US" b="0" baseline="0">
              <a:cs typeface="Calibri"/>
            </a:endParaRPr>
          </a:p>
          <a:p>
            <a:endParaRPr lang="en-US" b="0" baseline="0"/>
          </a:p>
          <a:p>
            <a:r>
              <a:rPr lang="en-US" b="0" baseline="0"/>
              <a:t>Let’s click on a course. When you click on a course, it will take you to that child’s course. You will see very similar information on the left: materials, updates, grades, and members, but you only get access to your child’s work. Materials that might be posted such as discussions, you’ll see your child’s discussion and his participation in that discussion only. For an assignment, you’ll be able to see what they posted. If you would like to go back to the home page, click on Home, or if you want to navigate to another course, click on Courses and select a new course you’d like to view.</a:t>
            </a:r>
            <a:r>
              <a:rPr lang="en-US"/>
              <a:t> </a:t>
            </a:r>
            <a:endParaRPr lang="en-US" b="0" baseline="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11</a:t>
            </a:fld>
            <a:endParaRPr lang="en-US"/>
          </a:p>
        </p:txBody>
      </p:sp>
    </p:spTree>
    <p:extLst>
      <p:ext uri="{BB962C8B-B14F-4D97-AF65-F5344CB8AC3E}">
        <p14:creationId xmlns:p14="http://schemas.microsoft.com/office/powerpoint/2010/main" val="418201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Time: </a:t>
            </a:r>
            <a:r>
              <a:rPr lang="en-US"/>
              <a:t>3 minutes</a:t>
            </a:r>
            <a:endParaRPr lang="en-US" b="1"/>
          </a:p>
          <a:p>
            <a:pPr defTabSz="931774">
              <a:defRPr/>
            </a:pPr>
            <a:r>
              <a:rPr lang="en-US" b="1"/>
              <a:t>Materials: </a:t>
            </a:r>
            <a:endParaRPr lang="en-US">
              <a:cs typeface="Calibri"/>
            </a:endParaRPr>
          </a:p>
          <a:p>
            <a:pPr defTabSz="931774">
              <a:defRPr/>
            </a:pPr>
            <a:r>
              <a:rPr lang="en-US" b="1"/>
              <a:t>Strategy:</a:t>
            </a:r>
            <a:endParaRPr lang="en-US" b="1">
              <a:cs typeface="Calibri"/>
            </a:endParaRPr>
          </a:p>
          <a:p>
            <a:pPr defTabSz="931774">
              <a:defRPr/>
            </a:pPr>
            <a:r>
              <a:rPr lang="en-US" b="1"/>
              <a:t>Presenter Notes:</a:t>
            </a:r>
            <a:endParaRPr lang="en-US" b="1">
              <a:cs typeface="Calibri"/>
            </a:endParaRPr>
          </a:p>
          <a:p>
            <a:endParaRPr lang="en-US"/>
          </a:p>
          <a:p>
            <a:r>
              <a:rPr lang="en-US" b="1" dirty="0"/>
              <a:t>Say: </a:t>
            </a:r>
            <a:r>
              <a:rPr lang="en-US"/>
              <a:t>When a parent logs into Schoology, they will notice each teacher has a folder called "Parent Folder." Within this folder are three sub folders that offer a variety of supports. The first folder is labeled “Communication” – This folder is where you will find items such as Parent Newsletters, permission slips, or any other general communication that the teacher chooses to share with parents. Some teachers have even included a media album with pictures of what is going on in their classroom. The next folder is called “Course Resources.” This folder is where teachers will share general classroom information. Examples might include rules, procedures, course syllabus, calendars, online textbook login information, and school online login information. The final folder is labeled “Student Supports.” This folder could include teacher posted resources such as helpful websites regarding a concept along with videos and documents that parents can use to help their child be successful in the class.</a:t>
            </a:r>
            <a:endParaRPr lang="en-US">
              <a:cs typeface="Calibri"/>
            </a:endParaRPr>
          </a:p>
          <a:p>
            <a:endParaRPr lang="en-US" b="1"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12</a:t>
            </a:fld>
            <a:endParaRPr lang="en-US"/>
          </a:p>
        </p:txBody>
      </p:sp>
    </p:spTree>
    <p:extLst>
      <p:ext uri="{BB962C8B-B14F-4D97-AF65-F5344CB8AC3E}">
        <p14:creationId xmlns:p14="http://schemas.microsoft.com/office/powerpoint/2010/main" val="26641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a:t>
            </a:r>
            <a:r>
              <a:rPr lang="en-US"/>
              <a:t>3 minutes</a:t>
            </a:r>
          </a:p>
          <a:p>
            <a:r>
              <a:rPr lang="en-US" b="1"/>
              <a:t>Materials: </a:t>
            </a:r>
            <a:endParaRPr lang="en-US"/>
          </a:p>
          <a:p>
            <a:r>
              <a:rPr lang="en-US" b="1"/>
              <a:t>Strategy:</a:t>
            </a:r>
            <a:endParaRPr lang="en-US"/>
          </a:p>
          <a:p>
            <a:r>
              <a:rPr lang="en-US" b="1"/>
              <a:t>Presenter Notes:</a:t>
            </a:r>
            <a:endParaRPr lang="en-US"/>
          </a:p>
          <a:p>
            <a:endParaRPr lang="en-US" dirty="0">
              <a:cs typeface="Calibri"/>
            </a:endParaRPr>
          </a:p>
          <a:p>
            <a:r>
              <a:rPr lang="en-US" b="1"/>
              <a:t>Say and Demonstrate</a:t>
            </a:r>
            <a:r>
              <a:rPr lang="en-US" dirty="0"/>
              <a:t>: Checking for New Messages</a:t>
            </a:r>
            <a:r>
              <a:rPr lang="en-US" dirty="0">
                <a:cs typeface="Calibri"/>
              </a:rPr>
              <a:t>:</a:t>
            </a:r>
          </a:p>
          <a:p>
            <a:r>
              <a:rPr lang="en-US"/>
              <a:t>When you have a new message in your inbox, the </a:t>
            </a:r>
            <a:r>
              <a:rPr lang="en-US" b="1"/>
              <a:t>Messages</a:t>
            </a:r>
            <a:r>
              <a:rPr lang="en-US"/>
              <a:t> icon on the top menu displays a new number.</a:t>
            </a:r>
          </a:p>
          <a:p>
            <a:pPr marL="228600" indent="-228600">
              <a:buAutoNum type="arabicPeriod"/>
            </a:pPr>
            <a:r>
              <a:rPr lang="en-US"/>
              <a:t>Navigate to your </a:t>
            </a:r>
            <a:r>
              <a:rPr lang="en-US" b="1"/>
              <a:t>Messages</a:t>
            </a:r>
            <a:r>
              <a:rPr lang="en-US"/>
              <a:t> area by clicking on the icon in the top menu.</a:t>
            </a:r>
          </a:p>
          <a:p>
            <a:pPr marL="228600" indent="-228600">
              <a:buAutoNum type="arabicPeriod"/>
            </a:pPr>
            <a:r>
              <a:rPr lang="en-US"/>
              <a:t>New messages are indicated with red number. Click the message you'd like to read. </a:t>
            </a:r>
            <a:endParaRPr lang="en-US">
              <a:cs typeface="Calibri"/>
            </a:endParaRPr>
          </a:p>
          <a:p>
            <a:pPr marL="228600" indent="-228600">
              <a:buAutoNum type="arabicPeriod"/>
            </a:pPr>
            <a:r>
              <a:rPr lang="en-US"/>
              <a:t>To reply to a message, write in the </a:t>
            </a:r>
            <a:r>
              <a:rPr lang="en-US" b="1"/>
              <a:t>Message</a:t>
            </a:r>
            <a:r>
              <a:rPr lang="en-US"/>
              <a:t> area, then click </a:t>
            </a:r>
            <a:r>
              <a:rPr lang="en-US" b="1"/>
              <a:t>Send</a:t>
            </a:r>
            <a:r>
              <a:rPr lang="en-US"/>
              <a:t>.</a:t>
            </a:r>
          </a:p>
          <a:p>
            <a:pPr marL="228600" indent="-228600">
              <a:buAutoNum type="arabicPeriod"/>
            </a:pPr>
            <a:endParaRPr lang="en-US" dirty="0"/>
          </a:p>
          <a:p>
            <a:r>
              <a:rPr lang="en-US"/>
              <a:t>Checking for Sent Messages</a:t>
            </a:r>
            <a:r>
              <a:rPr lang="en-US">
                <a:cs typeface="Calibri"/>
              </a:rPr>
              <a:t>:</a:t>
            </a:r>
          </a:p>
          <a:p>
            <a:pPr marL="228600" indent="-228600">
              <a:buAutoNum type="arabicPeriod"/>
            </a:pPr>
            <a:r>
              <a:rPr lang="en-US"/>
              <a:t>Navigate to your </a:t>
            </a:r>
            <a:r>
              <a:rPr lang="en-US" b="1"/>
              <a:t>Messages</a:t>
            </a:r>
            <a:r>
              <a:rPr lang="en-US"/>
              <a:t> area by clicking the icon in the top menu and clicking </a:t>
            </a:r>
            <a:r>
              <a:rPr lang="en-US" b="1"/>
              <a:t>See All</a:t>
            </a:r>
            <a:r>
              <a:rPr lang="en-US"/>
              <a:t>.</a:t>
            </a:r>
            <a:endParaRPr lang="en-US">
              <a:cs typeface="Calibri"/>
            </a:endParaRPr>
          </a:p>
          <a:p>
            <a:pPr marL="228600" indent="-228600">
              <a:buAutoNum type="arabicPeriod"/>
            </a:pPr>
            <a:r>
              <a:rPr lang="en-US"/>
              <a:t>Click the </a:t>
            </a:r>
            <a:r>
              <a:rPr lang="en-US" b="1"/>
              <a:t>Sent Messages</a:t>
            </a:r>
            <a:r>
              <a:rPr lang="en-US"/>
              <a:t> tab.</a:t>
            </a:r>
          </a:p>
          <a:p>
            <a:pPr marL="228600" indent="-228600">
              <a:buAutoNum type="arabicPeriod"/>
            </a:pPr>
            <a:r>
              <a:rPr lang="en-US"/>
              <a:t>To read a message, click a message you've sent in the past.</a:t>
            </a:r>
          </a:p>
          <a:p>
            <a:pPr marL="228600" indent="-228600">
              <a:buAutoNum type="arabicPeriod"/>
            </a:pPr>
            <a:endParaRPr lang="en-US"/>
          </a:p>
          <a:p>
            <a:r>
              <a:rPr lang="en-US"/>
              <a:t>Sending a Message:</a:t>
            </a:r>
            <a:endParaRPr lang="en-US" dirty="0"/>
          </a:p>
          <a:p>
            <a:r>
              <a:rPr lang="en-US"/>
              <a:t>1.   To send a message, click the </a:t>
            </a:r>
            <a:r>
              <a:rPr lang="en-US" b="1" dirty="0"/>
              <a:t>New Message</a:t>
            </a:r>
            <a:r>
              <a:rPr lang="en-US" dirty="0"/>
              <a:t> button.</a:t>
            </a:r>
            <a:endParaRPr lang="en-US" dirty="0">
              <a:cs typeface="Calibri"/>
            </a:endParaRPr>
          </a:p>
          <a:p>
            <a:r>
              <a:rPr lang="en-US"/>
              <a:t>2.   Fill out the form, and click </a:t>
            </a:r>
            <a:r>
              <a:rPr lang="en-US" b="1"/>
              <a:t>Send</a:t>
            </a:r>
            <a:r>
              <a:rPr lang="en-US"/>
              <a:t> to complete.</a:t>
            </a:r>
            <a:endParaRPr lang="en-US">
              <a:cs typeface="Calibri"/>
            </a:endParaRPr>
          </a:p>
          <a:p>
            <a:r>
              <a:rPr lang="en-US" dirty="0"/>
              <a:t>A recipient name automatically populates when you enter a teacher's name into the </a:t>
            </a:r>
            <a:r>
              <a:rPr lang="en-US" b="1" dirty="0"/>
              <a:t>To</a:t>
            </a:r>
            <a:r>
              <a:rPr lang="en-US"/>
              <a:t> field. If you're not able to send a message to certain users, talk to the teacher for further guidance.</a:t>
            </a:r>
            <a:endParaRPr lang="en-US">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13</a:t>
            </a:fld>
            <a:endParaRPr lang="en-US"/>
          </a:p>
        </p:txBody>
      </p:sp>
    </p:spTree>
    <p:extLst>
      <p:ext uri="{BB962C8B-B14F-4D97-AF65-F5344CB8AC3E}">
        <p14:creationId xmlns:p14="http://schemas.microsoft.com/office/powerpoint/2010/main" val="238237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Time: </a:t>
            </a:r>
            <a:r>
              <a:rPr lang="en-US" b="0"/>
              <a:t>4</a:t>
            </a:r>
            <a:r>
              <a:rPr lang="en-US"/>
              <a:t> minutes</a:t>
            </a:r>
            <a:endParaRPr lang="en-US" b="1"/>
          </a:p>
          <a:p>
            <a:pPr defTabSz="931774">
              <a:defRPr/>
            </a:pPr>
            <a:r>
              <a:rPr lang="en-US" b="1"/>
              <a:t>Materials: </a:t>
            </a:r>
            <a:endParaRPr lang="en-US" b="0">
              <a:cs typeface="Calibri"/>
            </a:endParaRPr>
          </a:p>
          <a:p>
            <a:pPr defTabSz="931774">
              <a:defRPr/>
            </a:pPr>
            <a:r>
              <a:rPr lang="en-US" b="1"/>
              <a:t>Strategy:</a:t>
            </a:r>
          </a:p>
          <a:p>
            <a:pPr defTabSz="931774">
              <a:defRPr/>
            </a:pPr>
            <a:r>
              <a:rPr lang="en-US" b="1"/>
              <a:t>Presenter Notes:</a:t>
            </a:r>
          </a:p>
          <a:p>
            <a:pPr defTabSz="931774">
              <a:defRPr/>
            </a:pPr>
            <a:endParaRPr lang="en-US" b="1"/>
          </a:p>
          <a:p>
            <a:pPr defTabSz="931774">
              <a:defRPr/>
            </a:pPr>
            <a:r>
              <a:rPr lang="en-US" b="1"/>
              <a:t>Say: </a:t>
            </a:r>
            <a:r>
              <a:rPr lang="en-US"/>
              <a:t>Schoology can also be accessed</a:t>
            </a:r>
            <a:r>
              <a:rPr lang="en-US" dirty="0"/>
              <a:t> </a:t>
            </a:r>
            <a:r>
              <a:rPr lang="en-US" b="0" dirty="0"/>
              <a:t>through</a:t>
            </a:r>
            <a:r>
              <a:rPr lang="en-US" b="0" baseline="0" dirty="0"/>
              <a:t> the mobile app. Let’s take a few minutes to download the app and set up our account.</a:t>
            </a:r>
            <a:r>
              <a:rPr lang="en-US" dirty="0"/>
              <a:t> </a:t>
            </a:r>
            <a:endParaRPr lang="en-US" b="0" baseline="0" dirty="0">
              <a:cs typeface="Calibri"/>
            </a:endParaRPr>
          </a:p>
          <a:p>
            <a:pPr defTabSz="931774">
              <a:defRPr/>
            </a:pPr>
            <a:endParaRPr lang="en-US" b="0" baseline="0"/>
          </a:p>
          <a:p>
            <a:pPr marL="228600" indent="-228600" defTabSz="931774">
              <a:buAutoNum type="arabicPeriod"/>
              <a:defRPr/>
            </a:pPr>
            <a:r>
              <a:rPr lang="en-US" b="0" baseline="0"/>
              <a:t>First, go to your app store on your mobile device and search Schoology. Then download the app.</a:t>
            </a:r>
          </a:p>
          <a:p>
            <a:pPr marL="228600" indent="-228600" defTabSz="931774">
              <a:buAutoNum type="arabicPeriod"/>
              <a:defRPr/>
            </a:pPr>
            <a:r>
              <a:rPr lang="en-US" b="0" baseline="0"/>
              <a:t>Launch the app and you will see a screen asking you to select a school or district.</a:t>
            </a:r>
          </a:p>
          <a:p>
            <a:pPr marL="228600" indent="-228600" defTabSz="931774">
              <a:buAutoNum type="arabicPeriod"/>
              <a:defRPr/>
            </a:pPr>
            <a:r>
              <a:rPr lang="en-US" b="0" baseline="0"/>
              <a:t>In the search box, type in FBISD in ALL CAPS. (Typing in the school or Fort Bend ISD will not bring up the district.)</a:t>
            </a:r>
          </a:p>
          <a:p>
            <a:pPr marL="228600" indent="-228600" defTabSz="931774">
              <a:buAutoNum type="arabicPeriod"/>
              <a:defRPr/>
            </a:pPr>
            <a:r>
              <a:rPr lang="en-US" b="0" baseline="0"/>
              <a:t>Choose the first selection that says FBISD. It will show fortbendisd.Schoology.com with Sugar Land, TX 77479 under the name.</a:t>
            </a:r>
          </a:p>
          <a:p>
            <a:pPr marL="228600" indent="-228600" defTabSz="931774">
              <a:buAutoNum type="arabicPeriod"/>
              <a:defRPr/>
            </a:pPr>
            <a:r>
              <a:rPr lang="en-US" b="0" baseline="0"/>
              <a:t>Next you’ll see a Microsoft sign in. You will ignore this sign in page and instead, at the bottom of the screen, click on “Or log in using Schoology.com”</a:t>
            </a:r>
          </a:p>
          <a:p>
            <a:pPr marL="228600" indent="-228600" defTabSz="931774">
              <a:buAutoNum type="arabicPeriod"/>
              <a:defRPr/>
            </a:pPr>
            <a:r>
              <a:rPr lang="en-US" b="0" baseline="0"/>
              <a:t>Input the email address you currently use to log in to Skyward as well as the password and then click “Log In”.</a:t>
            </a:r>
          </a:p>
          <a:p>
            <a:pPr marL="228600" indent="-228600" defTabSz="931774">
              <a:buAutoNum type="arabicPeriod"/>
              <a:defRPr/>
            </a:pPr>
            <a:endParaRPr lang="en-US" b="0" baseline="0"/>
          </a:p>
          <a:p>
            <a:pPr marL="228600" indent="-228600" defTabSz="931774">
              <a:buAutoNum type="arabicPeriod"/>
              <a:defRPr/>
            </a:pPr>
            <a:endParaRPr lang="en-US" b="1"/>
          </a:p>
          <a:p>
            <a:endParaRPr lang="en-US"/>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14</a:t>
            </a:fld>
            <a:endParaRPr lang="en-US"/>
          </a:p>
        </p:txBody>
      </p:sp>
    </p:spTree>
    <p:extLst>
      <p:ext uri="{BB962C8B-B14F-4D97-AF65-F5344CB8AC3E}">
        <p14:creationId xmlns:p14="http://schemas.microsoft.com/office/powerpoint/2010/main" val="1944638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Time: </a:t>
            </a:r>
            <a:r>
              <a:rPr lang="en-US"/>
              <a:t>1 minute</a:t>
            </a:r>
            <a:endParaRPr lang="en-US" b="1"/>
          </a:p>
          <a:p>
            <a:pPr defTabSz="931774">
              <a:defRPr/>
            </a:pPr>
            <a:r>
              <a:rPr lang="en-US" b="1"/>
              <a:t>Materials: </a:t>
            </a:r>
          </a:p>
          <a:p>
            <a:pPr defTabSz="931774">
              <a:defRPr/>
            </a:pPr>
            <a:r>
              <a:rPr lang="en-US" b="1"/>
              <a:t>Strategy:</a:t>
            </a:r>
            <a:endParaRPr lang="en-US" b="1">
              <a:cs typeface="Calibri"/>
            </a:endParaRPr>
          </a:p>
          <a:p>
            <a:pPr defTabSz="931774">
              <a:defRPr/>
            </a:pPr>
            <a:r>
              <a:rPr lang="en-US" b="1"/>
              <a:t>Presenter Notes: </a:t>
            </a:r>
          </a:p>
          <a:p>
            <a:pPr defTabSz="931774">
              <a:defRPr/>
            </a:pPr>
            <a:r>
              <a:rPr lang="en-US" b="0">
                <a:cs typeface="Calibri"/>
              </a:rPr>
              <a:t>Share information on slide</a:t>
            </a:r>
            <a:r>
              <a:rPr lang="en-US" b="0" baseline="0">
                <a:cs typeface="Calibri"/>
              </a:rPr>
              <a:t> and explain they can scan the QR Code to view the Parent Support webpage for Schoology.</a:t>
            </a:r>
            <a:endParaRPr lang="en-US" b="0">
              <a:cs typeface="Calibri"/>
            </a:endParaRPr>
          </a:p>
          <a:p>
            <a:endParaRPr lang="en-US"/>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15</a:t>
            </a:fld>
            <a:endParaRPr lang="en-US"/>
          </a:p>
        </p:txBody>
      </p:sp>
    </p:spTree>
    <p:extLst>
      <p:ext uri="{BB962C8B-B14F-4D97-AF65-F5344CB8AC3E}">
        <p14:creationId xmlns:p14="http://schemas.microsoft.com/office/powerpoint/2010/main" val="3462239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Time: </a:t>
            </a:r>
            <a:r>
              <a:rPr lang="en-US"/>
              <a:t>2 minutes</a:t>
            </a:r>
            <a:endParaRPr lang="en-US" b="1"/>
          </a:p>
          <a:p>
            <a:pPr defTabSz="931774">
              <a:defRPr/>
            </a:pPr>
            <a:r>
              <a:rPr lang="en-US" b="1"/>
              <a:t>Materials: </a:t>
            </a:r>
            <a:endParaRPr lang="en-US"/>
          </a:p>
          <a:p>
            <a:pPr defTabSz="931774">
              <a:defRPr/>
            </a:pPr>
            <a:r>
              <a:rPr lang="en-US" b="1"/>
              <a:t>Strategy:</a:t>
            </a:r>
          </a:p>
          <a:p>
            <a:pPr defTabSz="931774">
              <a:defRPr/>
            </a:pPr>
            <a:r>
              <a:rPr lang="en-US" b="1"/>
              <a:t>Presenter Notes:</a:t>
            </a:r>
          </a:p>
          <a:p>
            <a:endParaRPr lang="en-US"/>
          </a:p>
          <a:p>
            <a:r>
              <a:rPr lang="en-US" b="1"/>
              <a:t>Say: </a:t>
            </a:r>
            <a:r>
              <a:rPr lang="en-US" sz="1200" b="0" i="0" kern="1200">
                <a:solidFill>
                  <a:schemeClr val="tx1"/>
                </a:solidFill>
                <a:effectLst/>
                <a:latin typeface="+mn-lt"/>
                <a:ea typeface="+mn-ea"/>
                <a:cs typeface="+mn-cs"/>
              </a:rPr>
              <a:t>Setting up notifications and learning how to navigate within the platform will make your experience with Schoology much better. We encourage you to sit down with your child and have them share features used in their class so you will better understand how Schoology is a part of your child's learning.</a:t>
            </a:r>
            <a:endParaRPr lang="en-US"/>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16</a:t>
            </a:fld>
            <a:endParaRPr lang="en-US"/>
          </a:p>
        </p:txBody>
      </p:sp>
    </p:spTree>
    <p:extLst>
      <p:ext uri="{BB962C8B-B14F-4D97-AF65-F5344CB8AC3E}">
        <p14:creationId xmlns:p14="http://schemas.microsoft.com/office/powerpoint/2010/main" val="413166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635000"/>
            <a:ext cx="4181475" cy="3136900"/>
          </a:xfrm>
        </p:spPr>
      </p:sp>
      <p:sp>
        <p:nvSpPr>
          <p:cNvPr id="3" name="Notes Placeholder 2"/>
          <p:cNvSpPr>
            <a:spLocks noGrp="1"/>
          </p:cNvSpPr>
          <p:nvPr>
            <p:ph type="body" idx="1"/>
          </p:nvPr>
        </p:nvSpPr>
        <p:spPr/>
        <p:txBody>
          <a:bodyPr/>
          <a:lstStyle/>
          <a:p>
            <a:pPr defTabSz="931774">
              <a:defRPr/>
            </a:pPr>
            <a:r>
              <a:rPr lang="en-US" b="1">
                <a:solidFill>
                  <a:prstClr val="black"/>
                </a:solidFill>
              </a:rPr>
              <a:t>Time: </a:t>
            </a:r>
            <a:r>
              <a:rPr lang="en-US">
                <a:solidFill>
                  <a:prstClr val="black"/>
                </a:solidFill>
              </a:rPr>
              <a:t>2 minutes</a:t>
            </a:r>
            <a:endParaRPr lang="en-US" b="1">
              <a:solidFill>
                <a:prstClr val="black"/>
              </a:solidFill>
            </a:endParaRPr>
          </a:p>
          <a:p>
            <a:pPr defTabSz="931774">
              <a:defRPr/>
            </a:pPr>
            <a:r>
              <a:rPr lang="en-US" b="1">
                <a:solidFill>
                  <a:prstClr val="black"/>
                </a:solidFill>
              </a:rPr>
              <a:t>Materials:</a:t>
            </a:r>
            <a:endParaRPr lang="en-US" b="1">
              <a:solidFill>
                <a:prstClr val="black"/>
              </a:solidFill>
              <a:cs typeface="Calibri"/>
            </a:endParaRPr>
          </a:p>
          <a:p>
            <a:pPr defTabSz="931774">
              <a:defRPr/>
            </a:pPr>
            <a:r>
              <a:rPr lang="en-US" b="1">
                <a:solidFill>
                  <a:prstClr val="black"/>
                </a:solidFill>
              </a:rPr>
              <a:t>Strategy:</a:t>
            </a:r>
            <a:endParaRPr lang="en-US" b="1">
              <a:solidFill>
                <a:prstClr val="black"/>
              </a:solidFill>
              <a:cs typeface="Calibri"/>
            </a:endParaRPr>
          </a:p>
          <a:p>
            <a:pPr defTabSz="931774">
              <a:defRPr/>
            </a:pPr>
            <a:r>
              <a:rPr lang="en-US" b="1">
                <a:solidFill>
                  <a:prstClr val="black"/>
                </a:solidFill>
              </a:rPr>
              <a:t>Presenter Notes:</a:t>
            </a:r>
            <a:endParaRPr lang="en-US" b="1">
              <a:solidFill>
                <a:prstClr val="black"/>
              </a:solidFill>
              <a:cs typeface="Calibri"/>
            </a:endParaRPr>
          </a:p>
          <a:p>
            <a:endParaRPr lang="en-US"/>
          </a:p>
          <a:p>
            <a:r>
              <a:rPr lang="en-US" i="1"/>
              <a:t>Allow participants a minute to read the learning intentions.</a:t>
            </a:r>
            <a:endParaRPr lang="en-US"/>
          </a:p>
        </p:txBody>
      </p:sp>
      <p:sp>
        <p:nvSpPr>
          <p:cNvPr id="4" name="Slide Number Placeholder 3"/>
          <p:cNvSpPr>
            <a:spLocks noGrp="1"/>
          </p:cNvSpPr>
          <p:nvPr>
            <p:ph type="sldNum" sz="quarter" idx="10"/>
          </p:nvPr>
        </p:nvSpPr>
        <p:spPr/>
        <p:txBody>
          <a:bodyPr/>
          <a:lstStyle/>
          <a:p>
            <a:fld id="{C0B43EB2-CCDA-46EB-8E82-994A47DE6902}" type="slidenum">
              <a:rPr lang="en-US" smtClean="0"/>
              <a:t>2</a:t>
            </a:fld>
            <a:endParaRPr lang="en-US"/>
          </a:p>
        </p:txBody>
      </p:sp>
    </p:spTree>
    <p:extLst>
      <p:ext uri="{BB962C8B-B14F-4D97-AF65-F5344CB8AC3E}">
        <p14:creationId xmlns:p14="http://schemas.microsoft.com/office/powerpoint/2010/main" val="218503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635000"/>
            <a:ext cx="4181475" cy="3136900"/>
          </a:xfrm>
        </p:spPr>
      </p:sp>
      <p:sp>
        <p:nvSpPr>
          <p:cNvPr id="3" name="Notes Placeholder 2"/>
          <p:cNvSpPr>
            <a:spLocks noGrp="1"/>
          </p:cNvSpPr>
          <p:nvPr>
            <p:ph type="body" idx="1"/>
          </p:nvPr>
        </p:nvSpPr>
        <p:spPr/>
        <p:txBody>
          <a:bodyPr/>
          <a:lstStyle/>
          <a:p>
            <a:pPr defTabSz="931774">
              <a:defRPr/>
            </a:pPr>
            <a:r>
              <a:rPr lang="en-US" b="1"/>
              <a:t>Time: </a:t>
            </a:r>
            <a:r>
              <a:rPr lang="en-US"/>
              <a:t>1 minute</a:t>
            </a:r>
            <a:endParaRPr lang="en-US" b="1"/>
          </a:p>
          <a:p>
            <a:pPr defTabSz="931774">
              <a:defRPr/>
            </a:pPr>
            <a:r>
              <a:rPr lang="en-US" b="1"/>
              <a:t>Materials: </a:t>
            </a:r>
            <a:endParaRPr lang="en-US"/>
          </a:p>
          <a:p>
            <a:pPr defTabSz="931774">
              <a:defRPr/>
            </a:pPr>
            <a:r>
              <a:rPr lang="en-US" b="1"/>
              <a:t>Strategy:</a:t>
            </a:r>
          </a:p>
          <a:p>
            <a:pPr defTabSz="931774">
              <a:defRPr/>
            </a:pPr>
            <a:r>
              <a:rPr lang="en-US" b="1"/>
              <a:t>Presenter Notes:</a:t>
            </a:r>
          </a:p>
          <a:p>
            <a:endParaRPr lang="en-US"/>
          </a:p>
          <a:p>
            <a:r>
              <a:rPr lang="en-US" i="1"/>
              <a:t>Allow participants a minute to read the success criteria.</a:t>
            </a:r>
          </a:p>
        </p:txBody>
      </p:sp>
      <p:sp>
        <p:nvSpPr>
          <p:cNvPr id="4" name="Slide Number Placeholder 3"/>
          <p:cNvSpPr>
            <a:spLocks noGrp="1"/>
          </p:cNvSpPr>
          <p:nvPr>
            <p:ph type="sldNum" sz="quarter" idx="10"/>
          </p:nvPr>
        </p:nvSpPr>
        <p:spPr/>
        <p:txBody>
          <a:bodyPr/>
          <a:lstStyle/>
          <a:p>
            <a:fld id="{C0B43EB2-CCDA-46EB-8E82-994A47DE6902}" type="slidenum">
              <a:rPr lang="en-US" smtClean="0"/>
              <a:t>3</a:t>
            </a:fld>
            <a:endParaRPr lang="en-US"/>
          </a:p>
        </p:txBody>
      </p:sp>
    </p:spTree>
    <p:extLst>
      <p:ext uri="{BB962C8B-B14F-4D97-AF65-F5344CB8AC3E}">
        <p14:creationId xmlns:p14="http://schemas.microsoft.com/office/powerpoint/2010/main" val="188102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Time: </a:t>
            </a:r>
            <a:r>
              <a:rPr lang="en-US" b="0"/>
              <a:t>4</a:t>
            </a:r>
            <a:r>
              <a:rPr lang="en-US"/>
              <a:t> minutes</a:t>
            </a:r>
            <a:endParaRPr lang="en-US" b="1"/>
          </a:p>
          <a:p>
            <a:pPr defTabSz="931774">
              <a:defRPr/>
            </a:pPr>
            <a:r>
              <a:rPr lang="en-US" b="1"/>
              <a:t>Materials: </a:t>
            </a:r>
            <a:r>
              <a:rPr lang="en-US" b="0"/>
              <a:t>Video</a:t>
            </a:r>
            <a:endParaRPr lang="en-US" b="0">
              <a:cs typeface="Calibri"/>
            </a:endParaRPr>
          </a:p>
          <a:p>
            <a:pPr defTabSz="931774">
              <a:defRPr/>
            </a:pPr>
            <a:r>
              <a:rPr lang="en-US" b="1"/>
              <a:t>Strategy:</a:t>
            </a:r>
            <a:endParaRPr lang="en-US" b="1">
              <a:cs typeface="Calibri"/>
            </a:endParaRPr>
          </a:p>
          <a:p>
            <a:pPr defTabSz="931774">
              <a:defRPr/>
            </a:pPr>
            <a:r>
              <a:rPr lang="en-US" b="1"/>
              <a:t>Presenter Notes: </a:t>
            </a:r>
            <a:endParaRPr lang="en-US" b="1">
              <a:cs typeface="Calibri"/>
            </a:endParaRPr>
          </a:p>
          <a:p>
            <a:pPr defTabSz="931774">
              <a:defRPr/>
            </a:pPr>
            <a:endParaRPr lang="en-US" b="1"/>
          </a:p>
          <a:p>
            <a:pPr defTabSz="931774">
              <a:defRPr/>
            </a:pPr>
            <a:r>
              <a:rPr lang="en-US" b="1"/>
              <a:t>Say: </a:t>
            </a:r>
            <a:r>
              <a:rPr lang="en-US"/>
              <a:t>In early 2018, 9 campuses participated in a parent access pilot in Schoology.  This access allowed for them to have their own account to view their student's online learning experiences and activity. Parents were able to view any assignments, discussions, completed assessments, calendar updates, or content that was shared by their child's teachers. There is also the capability to message teachers directly in Schoology.  This year, all parents in FBISD will have opportunities to use Schoology.</a:t>
            </a:r>
            <a:endParaRPr lang="en-US">
              <a:cs typeface="Calibri"/>
            </a:endParaRPr>
          </a:p>
          <a:p>
            <a:pPr defTabSz="931774">
              <a:defRPr/>
            </a:pPr>
            <a:endParaRPr lang="en-US" b="1">
              <a:cs typeface="Calibri"/>
            </a:endParaRPr>
          </a:p>
          <a:p>
            <a:pPr defTabSz="931774">
              <a:defRPr/>
            </a:pPr>
            <a:r>
              <a:rPr lang="en-US" b="1"/>
              <a:t>Say: </a:t>
            </a:r>
            <a:r>
              <a:rPr lang="en-US" b="0"/>
              <a:t>We</a:t>
            </a:r>
            <a:r>
              <a:rPr lang="en-US" b="0" baseline="0"/>
              <a:t> are excited to have you become a part of the Fort Bend ISD Schoology family. Schoology</a:t>
            </a:r>
            <a:r>
              <a:rPr lang="en-US" b="0" i="0" kern="1200">
                <a:effectLst/>
                <a:latin typeface="+mn-lt"/>
                <a:ea typeface="+mn-ea"/>
                <a:cs typeface="+mn-cs"/>
              </a:rPr>
              <a:t> offers teachers and students multiple avenues for collaboration, communication, assessment, submitting assignments and</a:t>
            </a:r>
            <a:r>
              <a:rPr lang="en-US"/>
              <a:t> participating in</a:t>
            </a:r>
            <a:r>
              <a:rPr lang="en-US" b="0" i="0" kern="1200">
                <a:effectLst/>
                <a:latin typeface="+mn-lt"/>
                <a:ea typeface="+mn-ea"/>
                <a:cs typeface="+mn-cs"/>
              </a:rPr>
              <a:t> discussion boards.</a:t>
            </a:r>
            <a:r>
              <a:rPr lang="en-US"/>
              <a:t> In </a:t>
            </a:r>
            <a:r>
              <a:rPr lang="en-US">
                <a:cs typeface="Calibri"/>
              </a:rPr>
              <a:t>this upcoming video, we will learn more about Schoology and take a look at the benefits it offers to students at Fort Bend ISD.</a:t>
            </a:r>
          </a:p>
          <a:p>
            <a:pPr defTabSz="931774">
              <a:defRPr/>
            </a:pPr>
            <a:endParaRPr lang="en-US">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a:pPr>
                <a:defRPr/>
              </a:pPr>
              <a:t>4</a:t>
            </a:fld>
            <a:endParaRPr lang="en-US"/>
          </a:p>
        </p:txBody>
      </p:sp>
    </p:spTree>
    <p:extLst>
      <p:ext uri="{BB962C8B-B14F-4D97-AF65-F5344CB8AC3E}">
        <p14:creationId xmlns:p14="http://schemas.microsoft.com/office/powerpoint/2010/main" val="89149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Time: </a:t>
            </a:r>
            <a:r>
              <a:rPr lang="en-US" b="0"/>
              <a:t>4</a:t>
            </a:r>
            <a:r>
              <a:rPr lang="en-US"/>
              <a:t> minutes</a:t>
            </a:r>
            <a:endParaRPr lang="en-US" b="1"/>
          </a:p>
          <a:p>
            <a:pPr defTabSz="931774">
              <a:defRPr/>
            </a:pPr>
            <a:r>
              <a:rPr lang="en-US" b="1"/>
              <a:t>Materials: </a:t>
            </a:r>
            <a:r>
              <a:rPr lang="en-US" b="0"/>
              <a:t>Video</a:t>
            </a:r>
            <a:endParaRPr lang="en-US" b="0">
              <a:cs typeface="Calibri"/>
            </a:endParaRPr>
          </a:p>
          <a:p>
            <a:pPr defTabSz="931774">
              <a:defRPr/>
            </a:pPr>
            <a:r>
              <a:rPr lang="en-US" b="1"/>
              <a:t>Strategy:</a:t>
            </a:r>
            <a:endParaRPr lang="en-US" b="1">
              <a:cs typeface="Calibri"/>
            </a:endParaRPr>
          </a:p>
          <a:p>
            <a:pPr defTabSz="931774">
              <a:defRPr/>
            </a:pPr>
            <a:r>
              <a:rPr lang="en-US" b="1"/>
              <a:t>Presenter Notes: </a:t>
            </a:r>
            <a:endParaRPr lang="en-US" b="1">
              <a:cs typeface="Calibri"/>
            </a:endParaRPr>
          </a:p>
          <a:p>
            <a:pPr defTabSz="931774">
              <a:defRPr/>
            </a:pPr>
            <a:endParaRPr lang="en-US" b="1"/>
          </a:p>
          <a:p>
            <a:pPr defTabSz="931774">
              <a:defRPr/>
            </a:pPr>
            <a:r>
              <a:rPr lang="en-US" b="1"/>
              <a:t>Say: </a:t>
            </a:r>
            <a:r>
              <a:rPr lang="en-US"/>
              <a:t>In early 2018, 9 campuses participated in a parent access pilot in Schoology.  This access allowed for them to have their own account to view their student's online learning experiences and activity. Parents were able to view any assignments, discussions, completed assessments, calendar updates, or content that was shared by their child's teachers. There is also the capability to message teachers directly in Schoology.  This year, all parents in FBISD will have opportunities to use Schoology.</a:t>
            </a:r>
            <a:endParaRPr lang="en-US">
              <a:cs typeface="Calibri"/>
            </a:endParaRPr>
          </a:p>
          <a:p>
            <a:pPr defTabSz="931774">
              <a:defRPr/>
            </a:pPr>
            <a:endParaRPr lang="en-US" b="1">
              <a:cs typeface="Calibri"/>
            </a:endParaRPr>
          </a:p>
          <a:p>
            <a:pPr defTabSz="931774">
              <a:defRPr/>
            </a:pPr>
            <a:r>
              <a:rPr lang="en-US" b="1"/>
              <a:t>Say: </a:t>
            </a:r>
            <a:r>
              <a:rPr lang="en-US" b="0"/>
              <a:t>We</a:t>
            </a:r>
            <a:r>
              <a:rPr lang="en-US" b="0" baseline="0"/>
              <a:t> are excited to have you become a part of the Fort Bend ISD Schoology family. Schoology</a:t>
            </a:r>
            <a:r>
              <a:rPr lang="en-US" b="0" i="0" kern="1200">
                <a:effectLst/>
                <a:latin typeface="+mn-lt"/>
                <a:ea typeface="+mn-ea"/>
                <a:cs typeface="+mn-cs"/>
              </a:rPr>
              <a:t> offers teachers and students multiple avenues for collaboration, communication, assessment, submitting assignments and</a:t>
            </a:r>
            <a:r>
              <a:rPr lang="en-US"/>
              <a:t> participating in</a:t>
            </a:r>
            <a:r>
              <a:rPr lang="en-US" b="0" i="0" kern="1200">
                <a:effectLst/>
                <a:latin typeface="+mn-lt"/>
                <a:ea typeface="+mn-ea"/>
                <a:cs typeface="+mn-cs"/>
              </a:rPr>
              <a:t> discussion boards.</a:t>
            </a:r>
            <a:r>
              <a:rPr lang="en-US"/>
              <a:t> In </a:t>
            </a:r>
            <a:r>
              <a:rPr lang="en-US">
                <a:cs typeface="Calibri"/>
              </a:rPr>
              <a:t>this upcoming video, we will learn more about Schoology and take a look at the benefits it offers to students at Fort Bend ISD.</a:t>
            </a:r>
          </a:p>
          <a:p>
            <a:pPr defTabSz="931774">
              <a:defRPr/>
            </a:pPr>
            <a:endParaRPr lang="en-US">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a:pPr>
                <a:defRPr/>
              </a:pPr>
              <a:t>5</a:t>
            </a:fld>
            <a:endParaRPr lang="en-US"/>
          </a:p>
        </p:txBody>
      </p:sp>
    </p:spTree>
    <p:extLst>
      <p:ext uri="{BB962C8B-B14F-4D97-AF65-F5344CB8AC3E}">
        <p14:creationId xmlns:p14="http://schemas.microsoft.com/office/powerpoint/2010/main" val="2635253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a:t>
            </a:r>
            <a:r>
              <a:rPr lang="en-US" b="0"/>
              <a:t>3 minutes</a:t>
            </a:r>
            <a:r>
              <a:rPr lang="en-US" b="1" dirty="0"/>
              <a:t>	</a:t>
            </a:r>
          </a:p>
          <a:p>
            <a:r>
              <a:rPr lang="en-US" b="1"/>
              <a:t>Materials:</a:t>
            </a:r>
            <a:endParaRPr lang="en-US"/>
          </a:p>
          <a:p>
            <a:r>
              <a:rPr lang="en-US" b="1"/>
              <a:t>Strategy: </a:t>
            </a:r>
          </a:p>
          <a:p>
            <a:r>
              <a:rPr lang="en-US" b="1"/>
              <a:t>Presenter Notes:</a:t>
            </a:r>
          </a:p>
          <a:p>
            <a:pPr marL="0" indent="0">
              <a:buNone/>
            </a:pPr>
            <a:endParaRPr lang="en-US" baseline="0"/>
          </a:p>
          <a:p>
            <a:pPr marL="0" indent="0">
              <a:buNone/>
            </a:pPr>
            <a:r>
              <a:rPr lang="en-US" baseline="0"/>
              <a:t>In </a:t>
            </a:r>
            <a:r>
              <a:rPr lang="en-US" b="1" baseline="0"/>
              <a:t>Skyward Family Access</a:t>
            </a:r>
            <a:r>
              <a:rPr lang="en-US" baseline="0"/>
              <a:t>, you are able to…</a:t>
            </a:r>
          </a:p>
          <a:p>
            <a:pPr marL="0" indent="0">
              <a:buNone/>
            </a:pPr>
            <a:r>
              <a:rPr lang="en-US" baseline="0"/>
              <a:t>View course assignment titles and grades</a:t>
            </a:r>
          </a:p>
          <a:p>
            <a:pPr marL="0" indent="0">
              <a:buNone/>
            </a:pPr>
            <a:r>
              <a:rPr lang="en-US" baseline="0"/>
              <a:t>View the official grade for your student in the course</a:t>
            </a:r>
          </a:p>
          <a:p>
            <a:pPr marL="0" indent="0">
              <a:buNone/>
            </a:pPr>
            <a:r>
              <a:rPr lang="en-US" baseline="0"/>
              <a:t>View any absences or </a:t>
            </a:r>
            <a:r>
              <a:rPr lang="en-US" baseline="0" err="1"/>
              <a:t>tardies</a:t>
            </a:r>
            <a:r>
              <a:rPr lang="en-US" baseline="0"/>
              <a:t> for your student</a:t>
            </a:r>
            <a:endParaRPr lang="en-US" baseline="0">
              <a:cs typeface="Calibri"/>
            </a:endParaRPr>
          </a:p>
          <a:p>
            <a:pPr marL="0" indent="0">
              <a:buNone/>
            </a:pPr>
            <a:r>
              <a:rPr lang="en-US" baseline="0"/>
              <a:t>Sign up to receive email notifications based on your preferences</a:t>
            </a:r>
          </a:p>
          <a:p>
            <a:pPr marL="0" indent="0">
              <a:buNone/>
            </a:pPr>
            <a:endParaRPr lang="en-US" baseline="0"/>
          </a:p>
          <a:p>
            <a:pPr marL="0" indent="0">
              <a:buNone/>
            </a:pPr>
            <a:r>
              <a:rPr lang="en-US"/>
              <a:t>With </a:t>
            </a:r>
            <a:r>
              <a:rPr lang="en-US" b="1"/>
              <a:t>parent access in Schoology</a:t>
            </a:r>
            <a:r>
              <a:rPr lang="en-US"/>
              <a:t>, you will be able to…</a:t>
            </a:r>
          </a:p>
          <a:p>
            <a:pPr lvl="0"/>
            <a:r>
              <a:rPr lang="en-US"/>
              <a:t>View all of your child’s courses and</a:t>
            </a:r>
          </a:p>
          <a:p>
            <a:pPr lvl="0"/>
            <a:r>
              <a:rPr lang="en-US"/>
              <a:t>View your child’s Schoology/online</a:t>
            </a:r>
            <a:r>
              <a:rPr lang="en-US" baseline="0"/>
              <a:t> </a:t>
            </a:r>
            <a:r>
              <a:rPr lang="en-US"/>
              <a:t>assignments, discussions (other student names</a:t>
            </a:r>
            <a:r>
              <a:rPr lang="en-US" baseline="0"/>
              <a:t> will appear as anonymous)</a:t>
            </a:r>
            <a:r>
              <a:rPr lang="en-US"/>
              <a:t>, and quizzes, along with any associated Schoology grades</a:t>
            </a:r>
          </a:p>
          <a:p>
            <a:pPr lvl="0"/>
            <a:r>
              <a:rPr lang="en-US"/>
              <a:t>View school/class announcements and events</a:t>
            </a:r>
          </a:p>
          <a:p>
            <a:pPr lvl="0"/>
            <a:r>
              <a:rPr lang="en-US"/>
              <a:t>Send</a:t>
            </a:r>
            <a:r>
              <a:rPr lang="en-US" baseline="0"/>
              <a:t> and receive messages from the teacher</a:t>
            </a:r>
          </a:p>
          <a:p>
            <a:endParaRPr lang="en-US" dirty="0">
              <a:cs typeface="Calibri"/>
            </a:endParaRPr>
          </a:p>
          <a:p>
            <a:r>
              <a:rPr lang="en-US">
                <a:cs typeface="Calibri"/>
              </a:rPr>
              <a:t>Next, we'll look at a 3rd grading category. </a:t>
            </a: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6</a:t>
            </a:fld>
            <a:endParaRPr lang="en-US"/>
          </a:p>
        </p:txBody>
      </p:sp>
    </p:spTree>
    <p:extLst>
      <p:ext uri="{BB962C8B-B14F-4D97-AF65-F5344CB8AC3E}">
        <p14:creationId xmlns:p14="http://schemas.microsoft.com/office/powerpoint/2010/main" val="18631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a:t>
            </a:r>
            <a:r>
              <a:rPr lang="en-US"/>
              <a:t>2 minutes</a:t>
            </a:r>
            <a:r>
              <a:rPr lang="en-US" b="1" dirty="0"/>
              <a:t> </a:t>
            </a:r>
            <a:endParaRPr lang="en-US" dirty="0"/>
          </a:p>
          <a:p>
            <a:r>
              <a:rPr lang="en-US" b="1"/>
              <a:t>Materials:</a:t>
            </a:r>
            <a:endParaRPr lang="en-US"/>
          </a:p>
          <a:p>
            <a:r>
              <a:rPr lang="en-US" b="1"/>
              <a:t>Strategy: </a:t>
            </a:r>
            <a:endParaRPr lang="en-US"/>
          </a:p>
          <a:p>
            <a:r>
              <a:rPr lang="en-US" b="1"/>
              <a:t>Presenter Notes:</a:t>
            </a:r>
            <a:endParaRPr lang="en-US" b="1">
              <a:cs typeface="Calibri"/>
            </a:endParaRPr>
          </a:p>
          <a:p>
            <a:endParaRPr lang="en-US" b="1"/>
          </a:p>
          <a:p>
            <a:r>
              <a:rPr lang="en-US" b="1">
                <a:cs typeface="Calibri"/>
              </a:rPr>
              <a:t>Say:</a:t>
            </a:r>
            <a:r>
              <a:rPr lang="en-US" dirty="0">
                <a:cs typeface="Calibri"/>
              </a:rPr>
              <a:t> </a:t>
            </a:r>
            <a:r>
              <a:rPr lang="en-US"/>
              <a:t>FBISD believes in empowering and growing all learners by utilizing fluid feedback and reflective practice to determine where students and educators are and where they are going in the teaching and learning process.</a:t>
            </a:r>
            <a:r>
              <a:rPr lang="en-US">
                <a:cs typeface="Calibri"/>
              </a:rPr>
              <a:t> Previously, the district had two grading categories; Daily and Major. Each counted for 50% of the students' grade. This year, the district is adding Formative Assessment as a category. This category will not have a percentage associated with it and it will not count towards the students' grade. The </a:t>
            </a:r>
            <a:r>
              <a:rPr lang="en-US"/>
              <a:t>purpose of formative assessment is to help teachers identify concepts that students are struggling to understand, skills they are having difficulty acquiring, or learning objectives they have not yet achieved so that adjustments can be made to lessons, instructional techniques, and academic supports</a:t>
            </a:r>
            <a:r>
              <a:rPr lang="en-US">
                <a:cs typeface="Calibri"/>
              </a:rPr>
              <a:t>.</a:t>
            </a:r>
          </a:p>
          <a:p>
            <a:endParaRPr lang="en-US" dirty="0">
              <a:cs typeface="Calibri"/>
            </a:endParaRPr>
          </a:p>
          <a:p>
            <a:r>
              <a:rPr lang="en-US">
                <a:cs typeface="Calibri"/>
              </a:rPr>
              <a:t>Now that we've gone over the differences between Skyward and Schoology and have an understanding of Formative Assessment, let's look at how you can access schoology nad set up your account.</a:t>
            </a:r>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7</a:t>
            </a:fld>
            <a:endParaRPr lang="en-US"/>
          </a:p>
        </p:txBody>
      </p:sp>
    </p:spTree>
    <p:extLst>
      <p:ext uri="{BB962C8B-B14F-4D97-AF65-F5344CB8AC3E}">
        <p14:creationId xmlns:p14="http://schemas.microsoft.com/office/powerpoint/2010/main" val="271723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Time: </a:t>
            </a:r>
            <a:r>
              <a:rPr lang="en-US"/>
              <a:t>10 minutes</a:t>
            </a:r>
            <a:endParaRPr lang="en-US" b="1"/>
          </a:p>
          <a:p>
            <a:pPr defTabSz="931774">
              <a:defRPr/>
            </a:pPr>
            <a:r>
              <a:rPr lang="en-US" b="1" dirty="0"/>
              <a:t>Materials: </a:t>
            </a:r>
            <a:r>
              <a:rPr lang="en-US">
                <a:cs typeface="Calibri"/>
              </a:rPr>
              <a:t>Schoology-Parent How To Change Password Job Aid</a:t>
            </a:r>
            <a:endParaRPr lang="en-US"/>
          </a:p>
          <a:p>
            <a:pPr defTabSz="931774">
              <a:defRPr/>
            </a:pPr>
            <a:r>
              <a:rPr lang="en-US" b="1"/>
              <a:t>Strategy:</a:t>
            </a:r>
            <a:endParaRPr lang="en-US" b="1">
              <a:cs typeface="Calibri"/>
            </a:endParaRPr>
          </a:p>
          <a:p>
            <a:pPr defTabSz="931774">
              <a:defRPr/>
            </a:pPr>
            <a:r>
              <a:rPr lang="en-US" b="1"/>
              <a:t>Presenter Notes:</a:t>
            </a:r>
            <a:endParaRPr lang="en-US" b="1">
              <a:cs typeface="Calibri"/>
            </a:endParaRPr>
          </a:p>
          <a:p>
            <a:endParaRPr lang="en-US"/>
          </a:p>
          <a:p>
            <a:r>
              <a:rPr lang="en-US" b="1"/>
              <a:t>Say: </a:t>
            </a:r>
            <a:r>
              <a:rPr lang="en-US" b="0" i="0" kern="1200">
                <a:effectLst/>
                <a:latin typeface="+mn-lt"/>
                <a:ea typeface="+mn-ea"/>
                <a:cs typeface="+mn-cs"/>
              </a:rPr>
              <a:t>The procedure for setting up your Schoology account </a:t>
            </a:r>
            <a:r>
              <a:rPr lang="en-US"/>
              <a:t>has</a:t>
            </a:r>
            <a:r>
              <a:rPr lang="en-US" b="0" i="0" kern="1200">
                <a:effectLst/>
                <a:latin typeface="+mn-lt"/>
                <a:ea typeface="+mn-ea"/>
                <a:cs typeface="+mn-cs"/>
              </a:rPr>
              <a:t> you navigating through the "forgot password" process.  Since the account is drawn from your Skyward Family Access information, using the "forgot password" option is the quickest and most efficient means for parents to access their username, password and account. In addition, if you have students at multiple schools within Fort Bend ISD you will see each child within your Schoology account.</a:t>
            </a:r>
            <a:endParaRPr lang="en-US" b="0" i="0" kern="1200">
              <a:latin typeface="+mn-lt"/>
              <a:cs typeface="Calibri"/>
            </a:endParaRPr>
          </a:p>
          <a:p>
            <a:endParaRPr lang="en-US" sz="1200" b="0" i="0" kern="1200">
              <a:solidFill>
                <a:schemeClr val="tx1"/>
              </a:solidFill>
              <a:effectLst/>
              <a:latin typeface="+mn-lt"/>
              <a:ea typeface="+mn-ea"/>
              <a:cs typeface="+mn-cs"/>
            </a:endParaRPr>
          </a:p>
          <a:p>
            <a:r>
              <a:rPr lang="en-US" b="1"/>
              <a:t>Note to TIC</a:t>
            </a:r>
            <a:r>
              <a:rPr lang="en-US" sz="1200" b="1" i="0" kern="1200">
                <a:effectLst/>
                <a:latin typeface="+mn-lt"/>
                <a:ea typeface="+mn-ea"/>
                <a:cs typeface="+mn-cs"/>
              </a:rPr>
              <a:t>:</a:t>
            </a:r>
            <a:r>
              <a:rPr lang="en-US" sz="1200" b="1" i="0" kern="1200" baseline="0">
                <a:effectLst/>
                <a:latin typeface="+mn-lt"/>
                <a:ea typeface="+mn-ea"/>
                <a:cs typeface="+mn-cs"/>
              </a:rPr>
              <a:t> If you are not a parent in the district, you will not be able to model the below steps. You will need to ask a parent to volunteer to follow the below steps on your presentation screen to model the steps for all participants.</a:t>
            </a:r>
            <a:r>
              <a:rPr lang="en-US" b="1" dirty="0">
                <a:cs typeface="Calibri"/>
              </a:rPr>
              <a:t> </a:t>
            </a:r>
          </a:p>
          <a:p>
            <a:endParaRPr lang="en-US" b="1"/>
          </a:p>
          <a:p>
            <a:r>
              <a:rPr lang="en-US" sz="1200" b="1" i="0" kern="1200">
                <a:effectLst/>
                <a:latin typeface="+mn-lt"/>
                <a:ea typeface="+mn-ea"/>
                <a:cs typeface="+mn-cs"/>
              </a:rPr>
              <a:t>(Demonstrate as</a:t>
            </a:r>
            <a:r>
              <a:rPr lang="en-US" sz="1200" b="1" i="0" kern="1200" baseline="0">
                <a:effectLst/>
                <a:latin typeface="+mn-lt"/>
                <a:ea typeface="+mn-ea"/>
                <a:cs typeface="+mn-cs"/>
              </a:rPr>
              <a:t> you go through each step)</a:t>
            </a:r>
            <a:endParaRPr lang="en-US" sz="1200" b="1" i="0" kern="1200">
              <a:latin typeface="+mn-lt"/>
              <a:cs typeface="Calibri"/>
            </a:endParaRPr>
          </a:p>
          <a:p>
            <a:r>
              <a:rPr lang="en-US" sz="1200" b="0" i="0" kern="1200">
                <a:effectLst/>
                <a:latin typeface="+mn-lt"/>
                <a:ea typeface="+mn-ea"/>
                <a:cs typeface="+mn-cs"/>
              </a:rPr>
              <a:t>1:</a:t>
            </a:r>
            <a:r>
              <a:rPr lang="en-US" sz="1200" b="0" i="0" kern="1200" baseline="0">
                <a:effectLst/>
                <a:latin typeface="+mn-lt"/>
                <a:ea typeface="+mn-ea"/>
                <a:cs typeface="+mn-cs"/>
              </a:rPr>
              <a:t> Navigate to </a:t>
            </a:r>
            <a:r>
              <a:rPr lang="en-US" dirty="0">
                <a:hlinkClick r:id="rId3"/>
              </a:rPr>
              <a:t>www.fortbendisd.com</a:t>
            </a:r>
            <a:r>
              <a:rPr lang="en-US"/>
              <a:t>.</a:t>
            </a:r>
            <a:endParaRPr lang="en-US" sz="1200" b="0" i="0" kern="1200" baseline="0">
              <a:latin typeface="+mn-lt"/>
              <a:cs typeface="Calibri"/>
            </a:endParaRPr>
          </a:p>
          <a:p>
            <a:r>
              <a:rPr lang="en-US">
                <a:cs typeface="Calibri"/>
              </a:rPr>
              <a:t>2. Click on Parents and Students.</a:t>
            </a:r>
            <a:endParaRPr lang="en-US" dirty="0">
              <a:cs typeface="Calibri"/>
            </a:endParaRPr>
          </a:p>
          <a:p>
            <a:r>
              <a:rPr lang="en-US">
                <a:cs typeface="Calibri"/>
              </a:rPr>
              <a:t>3. Click on Schoology-Parent Login.</a:t>
            </a:r>
            <a:endParaRPr lang="en-US" dirty="0"/>
          </a:p>
          <a:p>
            <a:r>
              <a:rPr lang="en-US">
                <a:cs typeface="Calibri"/>
              </a:rPr>
              <a:t>4. Click on Login to Parent Schoology.</a:t>
            </a:r>
            <a:endParaRPr lang="en-US" dirty="0"/>
          </a:p>
          <a:p>
            <a:r>
              <a:rPr lang="en-US"/>
              <a:t>5</a:t>
            </a:r>
            <a:r>
              <a:rPr lang="en-US" sz="1200" b="0" i="0" kern="1200" baseline="0">
                <a:effectLst/>
                <a:latin typeface="+mn-lt"/>
                <a:ea typeface="+mn-ea"/>
                <a:cs typeface="+mn-cs"/>
              </a:rPr>
              <a:t>: Click on the Forgot Your Password link.</a:t>
            </a:r>
            <a:endParaRPr lang="en-US" sz="1200" b="0" i="0" kern="1200" baseline="0">
              <a:latin typeface="+mn-lt"/>
              <a:cs typeface="Calibri"/>
            </a:endParaRPr>
          </a:p>
          <a:p>
            <a:r>
              <a:rPr lang="en-US"/>
              <a:t>6</a:t>
            </a:r>
            <a:r>
              <a:rPr lang="en-US" sz="1200" b="0" i="0" kern="1200" baseline="0">
                <a:effectLst/>
                <a:latin typeface="+mn-lt"/>
                <a:ea typeface="+mn-ea"/>
                <a:cs typeface="+mn-cs"/>
              </a:rPr>
              <a:t>: Type in the email that was used to register for Skyward Family Access.</a:t>
            </a:r>
            <a:endParaRPr lang="en-US" sz="1200" b="0" i="0" kern="1200" baseline="0">
              <a:latin typeface="+mn-lt"/>
              <a:cs typeface="Calibri"/>
            </a:endParaRPr>
          </a:p>
          <a:p>
            <a:r>
              <a:rPr lang="en-US"/>
              <a:t>7</a:t>
            </a:r>
            <a:r>
              <a:rPr lang="en-US" sz="1200" b="0" i="0" kern="1200" baseline="0">
                <a:effectLst/>
                <a:latin typeface="+mn-lt"/>
                <a:ea typeface="+mn-ea"/>
                <a:cs typeface="+mn-cs"/>
              </a:rPr>
              <a:t>: Click on Send My Login Info.</a:t>
            </a:r>
            <a:endParaRPr lang="en-US" sz="1200" b="0" i="0" kern="1200" baseline="0">
              <a:latin typeface="+mn-lt"/>
              <a:cs typeface="Calibri"/>
            </a:endParaRPr>
          </a:p>
          <a:p>
            <a:r>
              <a:rPr lang="en-US"/>
              <a:t>8</a:t>
            </a:r>
            <a:r>
              <a:rPr lang="en-US" b="0" i="0" kern="1200" baseline="0">
                <a:effectLst/>
                <a:latin typeface="+mn-lt"/>
                <a:ea typeface="+mn-ea"/>
                <a:cs typeface="+mn-cs"/>
              </a:rPr>
              <a:t>: If you used the correct email address, you’ll receive a message that states: </a:t>
            </a:r>
            <a:r>
              <a:rPr lang="en-US"/>
              <a:t>'Further</a:t>
            </a:r>
            <a:r>
              <a:rPr lang="en-US" b="0" i="0" kern="1200" baseline="0">
                <a:effectLst/>
                <a:latin typeface="+mn-lt"/>
                <a:ea typeface="+mn-ea"/>
                <a:cs typeface="+mn-cs"/>
              </a:rPr>
              <a:t> instructions have been sent to your email address</a:t>
            </a:r>
            <a:r>
              <a:rPr lang="en-US"/>
              <a:t>'.</a:t>
            </a:r>
            <a:r>
              <a:rPr lang="en-US" b="0" i="0" kern="1200" baseline="0">
                <a:effectLst/>
                <a:latin typeface="+mn-lt"/>
                <a:ea typeface="+mn-ea"/>
                <a:cs typeface="+mn-cs"/>
              </a:rPr>
              <a:t> If you used an incorrect email address, you’ll receive a message that states: </a:t>
            </a:r>
            <a:r>
              <a:rPr lang="en-US"/>
              <a:t>'The</a:t>
            </a:r>
            <a:r>
              <a:rPr lang="en-US" b="0" i="0" kern="1200" baseline="0">
                <a:effectLst/>
                <a:latin typeface="+mn-lt"/>
                <a:ea typeface="+mn-ea"/>
                <a:cs typeface="+mn-cs"/>
              </a:rPr>
              <a:t> email address you entered does not belong to any account</a:t>
            </a:r>
            <a:r>
              <a:rPr lang="en-US"/>
              <a:t>'.</a:t>
            </a:r>
            <a:endParaRPr lang="en-US" b="0" i="0" kern="1200" baseline="0">
              <a:latin typeface="+mn-lt"/>
              <a:cs typeface="Calibri"/>
            </a:endParaRPr>
          </a:p>
          <a:p>
            <a:r>
              <a:rPr lang="en-US"/>
              <a:t>9</a:t>
            </a:r>
            <a:r>
              <a:rPr lang="en-US" sz="1200" b="0" i="0" kern="1200" baseline="0">
                <a:effectLst/>
                <a:latin typeface="+mn-lt"/>
                <a:ea typeface="+mn-ea"/>
                <a:cs typeface="+mn-cs"/>
              </a:rPr>
              <a:t>: If you entered the correct email address, you will receive 2 emails: 1 from notifications@schoology.com and 1 from no-reply@schoology.com. Go ahead and check your email at this time. You will want to check your spam folder in case the emails were sent there. (Give them a moment to check email</a:t>
            </a:r>
            <a:r>
              <a:rPr lang="en-US"/>
              <a:t> AND WALK AROUND TO PROVIDE ASSISTANCE</a:t>
            </a:r>
            <a:r>
              <a:rPr lang="en-US" sz="1200" b="0" i="0" kern="1200" baseline="0">
                <a:effectLst/>
                <a:latin typeface="+mn-lt"/>
                <a:ea typeface="+mn-ea"/>
                <a:cs typeface="+mn-cs"/>
              </a:rPr>
              <a:t>)</a:t>
            </a:r>
            <a:endParaRPr lang="en-US" sz="1200" b="0" i="0" kern="1200" baseline="0">
              <a:latin typeface="+mn-lt"/>
              <a:cs typeface="Calibri"/>
            </a:endParaRPr>
          </a:p>
          <a:p>
            <a:r>
              <a:rPr lang="en-US"/>
              <a:t>10</a:t>
            </a:r>
            <a:r>
              <a:rPr lang="en-US" sz="1200" b="0" i="0" kern="1200" baseline="0">
                <a:effectLst/>
                <a:latin typeface="+mn-lt"/>
                <a:ea typeface="+mn-ea"/>
                <a:cs typeface="+mn-cs"/>
              </a:rPr>
              <a:t>: Click on the Log In link in the email you received. This will allow you to reset your password and receive your username.</a:t>
            </a:r>
            <a:endParaRPr lang="en-US" sz="1200" b="0" i="0" kern="1200" baseline="0">
              <a:latin typeface="+mn-lt"/>
              <a:cs typeface="Calibri"/>
            </a:endParaRPr>
          </a:p>
          <a:p>
            <a:r>
              <a:rPr lang="en-US"/>
              <a:t>11</a:t>
            </a:r>
            <a:r>
              <a:rPr lang="en-US" sz="1200" b="0" i="0" kern="1200" baseline="0">
                <a:effectLst/>
                <a:latin typeface="+mn-lt"/>
                <a:ea typeface="+mn-ea"/>
                <a:cs typeface="+mn-cs"/>
              </a:rPr>
              <a:t>: The password reset screen will show your username that can also be used to sign into Schoology. We recommend using the email address you previously used. Type in your new password and click Submit. You should receive confirmation at the top of the page that your password has been changed.</a:t>
            </a:r>
            <a:endParaRPr lang="en-US" sz="1200" b="0" i="0" kern="1200" baseline="0">
              <a:latin typeface="+mn-lt"/>
              <a:cs typeface="Calibri"/>
            </a:endParaRPr>
          </a:p>
          <a:p>
            <a:r>
              <a:rPr lang="en-US"/>
              <a:t>12</a:t>
            </a:r>
            <a:r>
              <a:rPr lang="en-US" sz="1200" b="0" i="0" kern="1200" baseline="0">
                <a:effectLst/>
                <a:latin typeface="+mn-lt"/>
                <a:ea typeface="+mn-ea"/>
                <a:cs typeface="+mn-cs"/>
              </a:rPr>
              <a:t>: Click the dropdown by your name to see your linked children.</a:t>
            </a:r>
            <a:endParaRPr lang="en-US" sz="1200" b="0" i="0" kern="1200" baseline="0">
              <a:latin typeface="+mn-lt"/>
              <a:cs typeface="Calibri"/>
            </a:endParaRPr>
          </a:p>
          <a:p>
            <a:r>
              <a:rPr lang="en-US" sz="1200" b="0" i="0" kern="1200">
                <a:effectLst/>
                <a:latin typeface="+mn-lt"/>
                <a:ea typeface="+mn-ea"/>
                <a:cs typeface="+mn-cs"/>
              </a:rPr>
              <a:t>10: You can also download the Schoology app from the Apple and Android</a:t>
            </a:r>
            <a:r>
              <a:rPr lang="en-US" sz="1200" b="0" i="0" kern="1200" baseline="0">
                <a:effectLst/>
                <a:latin typeface="+mn-lt"/>
                <a:ea typeface="+mn-ea"/>
                <a:cs typeface="+mn-cs"/>
              </a:rPr>
              <a:t> store but you must first set up your account through the browser before using the Schoology app.</a:t>
            </a:r>
            <a:endParaRPr lang="en-US" sz="1200" b="0" i="0" kern="1200" baseline="0">
              <a:latin typeface="+mn-lt"/>
              <a:cs typeface="Calibri"/>
            </a:endParaRPr>
          </a:p>
          <a:p>
            <a:endParaRPr lang="en-US" sz="1200" b="0" i="0" kern="1200" baseline="0">
              <a:solidFill>
                <a:schemeClr val="tx1"/>
              </a:solidFill>
              <a:effectLst/>
              <a:latin typeface="+mn-lt"/>
              <a:ea typeface="+mn-ea"/>
              <a:cs typeface="+mn-cs"/>
            </a:endParaRPr>
          </a:p>
          <a:p>
            <a:r>
              <a:rPr lang="en-US" sz="1200" b="0" i="0" kern="1200" baseline="0">
                <a:effectLst/>
                <a:latin typeface="+mn-lt"/>
                <a:ea typeface="+mn-ea"/>
                <a:cs typeface="+mn-cs"/>
              </a:rPr>
              <a:t>Job Aid: https://www.fortbendisd.com/cms/lib/TX01917858/Centricity/domain/74/1.%20teaching%20and%20learning/schoology%20webpage/Schoology%20-%20Parent%20How%20to%20Change%20Password.pdf</a:t>
            </a:r>
            <a:r>
              <a:rPr lang="en-US"/>
              <a:t> </a:t>
            </a:r>
            <a:endParaRPr lang="en-US" sz="1200" b="0" i="0" kern="1200">
              <a:latin typeface="+mn-lt"/>
              <a:cs typeface="Calibri"/>
            </a:endParaRPr>
          </a:p>
          <a:p>
            <a:endParaRPr lang="en-US"/>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8</a:t>
            </a:fld>
            <a:endParaRPr lang="en-US"/>
          </a:p>
        </p:txBody>
      </p:sp>
    </p:spTree>
    <p:extLst>
      <p:ext uri="{BB962C8B-B14F-4D97-AF65-F5344CB8AC3E}">
        <p14:creationId xmlns:p14="http://schemas.microsoft.com/office/powerpoint/2010/main" val="393547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Time: </a:t>
            </a:r>
            <a:r>
              <a:rPr lang="en-US"/>
              <a:t>5 minutes</a:t>
            </a:r>
            <a:endParaRPr lang="en-US" b="1"/>
          </a:p>
          <a:p>
            <a:pPr defTabSz="931774">
              <a:defRPr/>
            </a:pPr>
            <a:r>
              <a:rPr lang="en-US" b="1"/>
              <a:t>Materials: </a:t>
            </a:r>
            <a:endParaRPr lang="en-US"/>
          </a:p>
          <a:p>
            <a:pPr defTabSz="931774">
              <a:defRPr/>
            </a:pPr>
            <a:r>
              <a:rPr lang="en-US" b="1"/>
              <a:t>Strategy:</a:t>
            </a:r>
            <a:endParaRPr lang="en-US" b="1">
              <a:cs typeface="Calibri"/>
            </a:endParaRPr>
          </a:p>
          <a:p>
            <a:pPr defTabSz="931774">
              <a:defRPr/>
            </a:pPr>
            <a:r>
              <a:rPr lang="en-US" b="1"/>
              <a:t>Presenter Notes:</a:t>
            </a:r>
            <a:endParaRPr lang="en-US" b="1">
              <a:cs typeface="Calibri"/>
            </a:endParaRPr>
          </a:p>
          <a:p>
            <a:endParaRPr lang="en-US"/>
          </a:p>
          <a:p>
            <a:r>
              <a:rPr lang="en-US" b="1" i="0"/>
              <a:t>Say</a:t>
            </a:r>
            <a:r>
              <a:rPr lang="en-US" b="1"/>
              <a:t> and Demonstrate</a:t>
            </a:r>
            <a:r>
              <a:rPr lang="en-US" b="1" i="0"/>
              <a:t>: </a:t>
            </a:r>
            <a:r>
              <a:rPr lang="en-US" i="0"/>
              <a:t>This is the landing page for</a:t>
            </a:r>
            <a:r>
              <a:rPr lang="en-US" i="0" baseline="0"/>
              <a:t> your child’s Schoology account. </a:t>
            </a:r>
            <a:r>
              <a:rPr lang="en-US">
                <a:cs typeface="Calibri"/>
              </a:rPr>
              <a:t>In the left column you can view your child’s grades, mastery, calendar, and messages sent and received by a teacher. In the middle, you will see the courses and groups your child is a part of </a:t>
            </a:r>
            <a:r>
              <a:rPr lang="en-US" b="0">
                <a:cs typeface="Calibri"/>
              </a:rPr>
              <a:t>or</a:t>
            </a:r>
            <a:r>
              <a:rPr lang="en-US" b="0" baseline="0">
                <a:cs typeface="Calibri"/>
              </a:rPr>
              <a:t> you can choose to see it by student activity. </a:t>
            </a:r>
            <a:r>
              <a:rPr lang="en-US" b="0">
                <a:cs typeface="Calibri"/>
              </a:rPr>
              <a:t>To switch views, click on Enrollment to see the courses and groups your child is a part of</a:t>
            </a:r>
            <a:r>
              <a:rPr lang="en-US" b="0" baseline="0">
                <a:cs typeface="Calibri"/>
              </a:rPr>
              <a:t> and click on Student Activity to see children’s activity. </a:t>
            </a:r>
            <a:r>
              <a:rPr lang="en-US">
                <a:cs typeface="Calibri"/>
              </a:rPr>
              <a:t>To the right, you will see recent grades, any overdue assignments, and upcoming assignments.</a:t>
            </a:r>
          </a:p>
          <a:p>
            <a:endParaRPr lang="en-US"/>
          </a:p>
          <a:p>
            <a:r>
              <a:rPr lang="en-US" b="1"/>
              <a:t>Say and Demonstrate: </a:t>
            </a:r>
            <a:r>
              <a:rPr lang="en-US"/>
              <a:t>You also have the ability to set up notifications. To</a:t>
            </a:r>
            <a:r>
              <a:rPr lang="en-US" i="0" baseline="0"/>
              <a:t> set up notifications, you will go to the dropdown in the top right corner and select notifications. There are 2 types of notifications you may choose to have. The 1</a:t>
            </a:r>
            <a:r>
              <a:rPr lang="en-US" i="0" baseline="30000"/>
              <a:t>st</a:t>
            </a:r>
            <a:r>
              <a:rPr lang="en-US" i="0" baseline="0"/>
              <a:t> is an email digest of your child’s activity within Schoology. Select </a:t>
            </a:r>
            <a:r>
              <a:rPr lang="en-US"/>
              <a:t>'On',</a:t>
            </a:r>
            <a:r>
              <a:rPr lang="en-US" i="0" baseline="0"/>
              <a:t> select if you want it daily or weekly</a:t>
            </a:r>
            <a:r>
              <a:rPr lang="en-US"/>
              <a:t>',</a:t>
            </a:r>
            <a:r>
              <a:rPr lang="en-US" i="0" baseline="0"/>
              <a:t> select the </a:t>
            </a:r>
            <a:r>
              <a:rPr lang="en-US"/>
              <a:t>'time'</a:t>
            </a:r>
            <a:r>
              <a:rPr lang="en-US" i="0" baseline="0"/>
              <a:t> you’d like to receive the email, and if you selected weekly, select the </a:t>
            </a:r>
            <a:r>
              <a:rPr lang="en-US"/>
              <a:t>'day'</a:t>
            </a:r>
            <a:r>
              <a:rPr lang="en-US" i="0" baseline="0"/>
              <a:t> you’d like to receive the report. If you choose daily, you will select the time. You may also set up to receive overdue submission emails. This will send an email if an assignment was given and it was not turned in on time or </a:t>
            </a:r>
            <a:r>
              <a:rPr lang="en-US"/>
              <a:t>is late</a:t>
            </a:r>
            <a:r>
              <a:rPr lang="en-US" i="0" baseline="0"/>
              <a:t>. After making your selections, click Save Changes.</a:t>
            </a:r>
            <a:r>
              <a:rPr lang="en-US"/>
              <a:t> </a:t>
            </a:r>
            <a:endParaRPr lang="en-US" i="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9</a:t>
            </a:fld>
            <a:endParaRPr lang="en-US"/>
          </a:p>
        </p:txBody>
      </p:sp>
    </p:spTree>
    <p:extLst>
      <p:ext uri="{BB962C8B-B14F-4D97-AF65-F5344CB8AC3E}">
        <p14:creationId xmlns:p14="http://schemas.microsoft.com/office/powerpoint/2010/main" val="201792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7162" y="2130425"/>
            <a:ext cx="6785811" cy="1470025"/>
          </a:xfrm>
        </p:spPr>
        <p:txBody>
          <a:bodyPr/>
          <a:lstStyle/>
          <a:p>
            <a:r>
              <a:rPr lang="en-US"/>
              <a:t>Click to edit Master title style</a:t>
            </a:r>
          </a:p>
        </p:txBody>
      </p:sp>
      <p:sp>
        <p:nvSpPr>
          <p:cNvPr id="3" name="Subtitle 2"/>
          <p:cNvSpPr>
            <a:spLocks noGrp="1"/>
          </p:cNvSpPr>
          <p:nvPr>
            <p:ph type="subTitle" idx="1"/>
          </p:nvPr>
        </p:nvSpPr>
        <p:spPr>
          <a:xfrm>
            <a:off x="1357163" y="3886200"/>
            <a:ext cx="678581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7CF4D4A-ED9A-6248-90E6-8B1EAA9102A9}" type="slidenum">
              <a:rPr lang="en-US"/>
              <a:pPr>
                <a:defRPr/>
              </a:pPr>
              <a:t>‹#›</a:t>
            </a:fld>
            <a:endParaRPr lang="en-US"/>
          </a:p>
        </p:txBody>
      </p:sp>
    </p:spTree>
    <p:extLst>
      <p:ext uri="{BB962C8B-B14F-4D97-AF65-F5344CB8AC3E}">
        <p14:creationId xmlns:p14="http://schemas.microsoft.com/office/powerpoint/2010/main" val="199963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4D48A56-4A41-A44B-8C23-894CB2AA3E99}" type="slidenum">
              <a:rPr lang="en-US"/>
              <a:pPr>
                <a:defRPr/>
              </a:pPr>
              <a:t>‹#›</a:t>
            </a:fld>
            <a:endParaRPr lang="en-US"/>
          </a:p>
        </p:txBody>
      </p:sp>
    </p:spTree>
    <p:extLst>
      <p:ext uri="{BB962C8B-B14F-4D97-AF65-F5344CB8AC3E}">
        <p14:creationId xmlns:p14="http://schemas.microsoft.com/office/powerpoint/2010/main" val="38460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57162"/>
            <a:ext cx="2057400" cy="4769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61422" y="1357162"/>
            <a:ext cx="4715578" cy="4769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E3CB8BE-CAF0-DD4D-BD81-18C4561ABF33}" type="slidenum">
              <a:rPr lang="en-US"/>
              <a:pPr>
                <a:defRPr/>
              </a:pPr>
              <a:t>‹#›</a:t>
            </a:fld>
            <a:endParaRPr lang="en-US"/>
          </a:p>
        </p:txBody>
      </p:sp>
    </p:spTree>
    <p:extLst>
      <p:ext uri="{BB962C8B-B14F-4D97-AF65-F5344CB8AC3E}">
        <p14:creationId xmlns:p14="http://schemas.microsoft.com/office/powerpoint/2010/main" val="10970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CF0625A-6DA4-2542-A4CE-A3929B575227}" type="slidenum">
              <a:rPr lang="en-US"/>
              <a:pPr>
                <a:defRPr/>
              </a:pPr>
              <a:t>‹#›</a:t>
            </a:fld>
            <a:endParaRPr lang="en-US"/>
          </a:p>
        </p:txBody>
      </p:sp>
    </p:spTree>
    <p:extLst>
      <p:ext uri="{BB962C8B-B14F-4D97-AF65-F5344CB8AC3E}">
        <p14:creationId xmlns:p14="http://schemas.microsoft.com/office/powerpoint/2010/main" val="184287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7162" y="4406900"/>
            <a:ext cx="713755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57163" y="2906713"/>
            <a:ext cx="71375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4D3B676-9F07-AA4C-A4A8-68150F223411}" type="slidenum">
              <a:rPr lang="en-US"/>
              <a:pPr>
                <a:defRPr/>
              </a:pPr>
              <a:t>‹#›</a:t>
            </a:fld>
            <a:endParaRPr lang="en-US"/>
          </a:p>
        </p:txBody>
      </p:sp>
    </p:spTree>
    <p:extLst>
      <p:ext uri="{BB962C8B-B14F-4D97-AF65-F5344CB8AC3E}">
        <p14:creationId xmlns:p14="http://schemas.microsoft.com/office/powerpoint/2010/main" val="8493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57162"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5517"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537FCD57-5D43-7148-BD1A-7A0E65B8A9BE}" type="slidenum">
              <a:rPr lang="en-US"/>
              <a:pPr>
                <a:defRPr/>
              </a:pPr>
              <a:t>‹#›</a:t>
            </a:fld>
            <a:endParaRPr lang="en-US"/>
          </a:p>
        </p:txBody>
      </p:sp>
    </p:spTree>
    <p:extLst>
      <p:ext uri="{BB962C8B-B14F-4D97-AF65-F5344CB8AC3E}">
        <p14:creationId xmlns:p14="http://schemas.microsoft.com/office/powerpoint/2010/main" val="149577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57162" y="2353453"/>
            <a:ext cx="33977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57162" y="2993215"/>
            <a:ext cx="3397719"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90898" y="2353453"/>
            <a:ext cx="3399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90898" y="2993215"/>
            <a:ext cx="3399054"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F7F2505-C90C-5A4F-A55F-15024E589230}" type="slidenum">
              <a:rPr lang="en-US"/>
              <a:pPr>
                <a:defRPr/>
              </a:pPr>
              <a:t>‹#›</a:t>
            </a:fld>
            <a:endParaRPr lang="en-US"/>
          </a:p>
        </p:txBody>
      </p:sp>
    </p:spTree>
    <p:extLst>
      <p:ext uri="{BB962C8B-B14F-4D97-AF65-F5344CB8AC3E}">
        <p14:creationId xmlns:p14="http://schemas.microsoft.com/office/powerpoint/2010/main" val="99406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804574E0-DB0B-7D42-81A9-32E6CDCEE861}" type="slidenum">
              <a:rPr lang="en-US"/>
              <a:pPr>
                <a:defRPr/>
              </a:pPr>
              <a:t>‹#›</a:t>
            </a:fld>
            <a:endParaRPr lang="en-US"/>
          </a:p>
        </p:txBody>
      </p:sp>
    </p:spTree>
    <p:extLst>
      <p:ext uri="{BB962C8B-B14F-4D97-AF65-F5344CB8AC3E}">
        <p14:creationId xmlns:p14="http://schemas.microsoft.com/office/powerpoint/2010/main" val="193198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AA1F853-145A-5346-8B70-675A3EFC9450}" type="slidenum">
              <a:rPr lang="en-US"/>
              <a:pPr>
                <a:defRPr/>
              </a:pPr>
              <a:t>‹#›</a:t>
            </a:fld>
            <a:endParaRPr lang="en-US"/>
          </a:p>
        </p:txBody>
      </p:sp>
    </p:spTree>
    <p:extLst>
      <p:ext uri="{BB962C8B-B14F-4D97-AF65-F5344CB8AC3E}">
        <p14:creationId xmlns:p14="http://schemas.microsoft.com/office/powerpoint/2010/main" val="9662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1194593"/>
            <a:ext cx="24933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9920" y="1194594"/>
            <a:ext cx="4236739" cy="49133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57162" y="2356643"/>
            <a:ext cx="2493361" cy="3751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C57F327-B2A1-3E48-B4E0-10601113EB68}" type="slidenum">
              <a:rPr lang="en-US"/>
              <a:pPr>
                <a:defRPr/>
              </a:pPr>
              <a:t>‹#›</a:t>
            </a:fld>
            <a:endParaRPr lang="en-US"/>
          </a:p>
        </p:txBody>
      </p:sp>
    </p:spTree>
    <p:extLst>
      <p:ext uri="{BB962C8B-B14F-4D97-AF65-F5344CB8AC3E}">
        <p14:creationId xmlns:p14="http://schemas.microsoft.com/office/powerpoint/2010/main" val="98297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4800600"/>
            <a:ext cx="592152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162" y="1142999"/>
            <a:ext cx="5921526"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357162" y="5367338"/>
            <a:ext cx="592152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6353B5E-9517-5741-84B8-4D69C4F871E3}" type="slidenum">
              <a:rPr lang="en-US"/>
              <a:pPr>
                <a:defRPr/>
              </a:pPr>
              <a:t>‹#›</a:t>
            </a:fld>
            <a:endParaRPr lang="en-US"/>
          </a:p>
        </p:txBody>
      </p:sp>
    </p:spTree>
    <p:extLst>
      <p:ext uri="{BB962C8B-B14F-4D97-AF65-F5344CB8AC3E}">
        <p14:creationId xmlns:p14="http://schemas.microsoft.com/office/powerpoint/2010/main" val="25403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60388" y="1065974"/>
            <a:ext cx="8429625"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8" name="Text Placeholder 2"/>
          <p:cNvSpPr>
            <a:spLocks noGrp="1"/>
          </p:cNvSpPr>
          <p:nvPr>
            <p:ph type="body" idx="1"/>
          </p:nvPr>
        </p:nvSpPr>
        <p:spPr bwMode="auto">
          <a:xfrm>
            <a:off x="560388" y="2391536"/>
            <a:ext cx="8429625" cy="34718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 name="Footer Placeholder 4"/>
          <p:cNvSpPr>
            <a:spLocks noGrp="1"/>
          </p:cNvSpPr>
          <p:nvPr>
            <p:ph type="ftr" sz="quarter" idx="3"/>
          </p:nvPr>
        </p:nvSpPr>
        <p:spPr>
          <a:xfrm>
            <a:off x="560388" y="6356350"/>
            <a:ext cx="7480300" cy="3651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194675" y="6356350"/>
            <a:ext cx="795338"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CC93B7B-67BB-A649-BE18-E9202DF7E999}" type="slidenum">
              <a:rPr lang="en-US"/>
              <a:pPr>
                <a:defRPr/>
              </a:pPr>
              <a:t>‹#›</a:t>
            </a:fld>
            <a:endParaRPr lang="en-US"/>
          </a:p>
        </p:txBody>
      </p:sp>
      <p:sp>
        <p:nvSpPr>
          <p:cNvPr id="7" name="Rectangle 6"/>
          <p:cNvSpPr/>
          <p:nvPr userDrawn="1"/>
        </p:nvSpPr>
        <p:spPr>
          <a:xfrm>
            <a:off x="-1" y="-22502"/>
            <a:ext cx="9144001" cy="929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902073"/>
            <a:ext cx="9144000" cy="1373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2125" y="92076"/>
            <a:ext cx="1610166" cy="7141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ortbendisd.com/domain/1386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Vez4suv6fC0"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409881" y="3727361"/>
            <a:ext cx="7292685" cy="584775"/>
          </a:xfrm>
          <a:prstGeom prst="rect">
            <a:avLst/>
          </a:prstGeom>
          <a:noFill/>
        </p:spPr>
        <p:txBody>
          <a:bodyPr wrap="square" rtlCol="0" anchor="t">
            <a:spAutoFit/>
          </a:bodyPr>
          <a:lstStyle/>
          <a:p>
            <a:r>
              <a:rPr lang="en-US" sz="3200"/>
              <a:t>Parent Training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3088" y="1152220"/>
            <a:ext cx="5781662" cy="5536158"/>
          </a:xfrm>
        </p:spPr>
      </p:pic>
      <p:sp>
        <p:nvSpPr>
          <p:cNvPr id="4" name="Slide Number Placeholder 3">
            <a:extLst>
              <a:ext uri="{FF2B5EF4-FFF2-40B4-BE49-F238E27FC236}">
                <a16:creationId xmlns:a16="http://schemas.microsoft.com/office/drawing/2014/main" id="{01193735-CC88-4AB5-9316-A18E29AC5096}"/>
              </a:ext>
            </a:extLst>
          </p:cNvPr>
          <p:cNvSpPr>
            <a:spLocks noGrp="1"/>
          </p:cNvSpPr>
          <p:nvPr>
            <p:ph type="sldNum" sz="quarter" idx="11"/>
          </p:nvPr>
        </p:nvSpPr>
        <p:spPr/>
        <p:txBody>
          <a:bodyPr/>
          <a:lstStyle/>
          <a:p>
            <a:pPr>
              <a:defRPr/>
            </a:pPr>
            <a:fld id="{0CF0625A-6DA4-2542-A4CE-A3929B575227}" type="slidenum">
              <a:rPr lang="en-US"/>
              <a:pPr>
                <a:defRPr/>
              </a:pPr>
              <a:t>10</a:t>
            </a:fld>
            <a:endParaRPr lang="en-US"/>
          </a:p>
        </p:txBody>
      </p:sp>
    </p:spTree>
    <p:extLst>
      <p:ext uri="{BB962C8B-B14F-4D97-AF65-F5344CB8AC3E}">
        <p14:creationId xmlns:p14="http://schemas.microsoft.com/office/powerpoint/2010/main" val="2237411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25042" y="1224792"/>
            <a:ext cx="3884014" cy="584775"/>
          </a:xfrm>
          <a:prstGeom prst="rect">
            <a:avLst/>
          </a:prstGeom>
          <a:noFill/>
        </p:spPr>
        <p:txBody>
          <a:bodyPr wrap="square" rtlCol="0" anchor="t">
            <a:spAutoFit/>
          </a:bodyPr>
          <a:lstStyle/>
          <a:p>
            <a:r>
              <a:rPr lang="en-US" sz="3200"/>
              <a:t>Navigating Schoology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41" y="2474508"/>
            <a:ext cx="8817017" cy="4125394"/>
          </a:xfrm>
          <a:prstGeom prst="rect">
            <a:avLst/>
          </a:prstGeom>
        </p:spPr>
      </p:pic>
    </p:spTree>
    <p:extLst>
      <p:ext uri="{BB962C8B-B14F-4D97-AF65-F5344CB8AC3E}">
        <p14:creationId xmlns:p14="http://schemas.microsoft.com/office/powerpoint/2010/main" val="1995478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25042" y="1224792"/>
            <a:ext cx="3884014" cy="584775"/>
          </a:xfrm>
          <a:prstGeom prst="rect">
            <a:avLst/>
          </a:prstGeom>
          <a:noFill/>
        </p:spPr>
        <p:txBody>
          <a:bodyPr wrap="square" rtlCol="0" anchor="t">
            <a:spAutoFit/>
          </a:bodyPr>
          <a:lstStyle/>
          <a:p>
            <a:pPr algn="ctr"/>
            <a:r>
              <a:rPr lang="en-US" sz="3200"/>
              <a:t>Parent Folder</a:t>
            </a:r>
            <a:endParaRPr lang="en-US" sz="3200">
              <a:cs typeface="Calibri"/>
            </a:endParaRPr>
          </a:p>
        </p:txBody>
      </p:sp>
      <p:pic>
        <p:nvPicPr>
          <p:cNvPr id="2" name="Picture 2" descr="A screenshot of a cell phone&#10;&#10;Description generated with very high confidence">
            <a:extLst>
              <a:ext uri="{FF2B5EF4-FFF2-40B4-BE49-F238E27FC236}">
                <a16:creationId xmlns:a16="http://schemas.microsoft.com/office/drawing/2014/main" id="{DA07B30A-FE1E-472D-95CF-CA2642193E1D}"/>
              </a:ext>
            </a:extLst>
          </p:cNvPr>
          <p:cNvPicPr>
            <a:picLocks noChangeAspect="1"/>
          </p:cNvPicPr>
          <p:nvPr/>
        </p:nvPicPr>
        <p:blipFill>
          <a:blip r:embed="rId3"/>
          <a:stretch>
            <a:fillRect/>
          </a:stretch>
        </p:blipFill>
        <p:spPr>
          <a:xfrm>
            <a:off x="2227322" y="2074652"/>
            <a:ext cx="5983317" cy="4779033"/>
          </a:xfrm>
          <a:prstGeom prst="rect">
            <a:avLst/>
          </a:prstGeom>
        </p:spPr>
      </p:pic>
    </p:spTree>
    <p:extLst>
      <p:ext uri="{BB962C8B-B14F-4D97-AF65-F5344CB8AC3E}">
        <p14:creationId xmlns:p14="http://schemas.microsoft.com/office/powerpoint/2010/main" val="2242800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A953-E1E6-465D-8023-9F381CBD9C1C}"/>
              </a:ext>
            </a:extLst>
          </p:cNvPr>
          <p:cNvSpPr>
            <a:spLocks noGrp="1"/>
          </p:cNvSpPr>
          <p:nvPr>
            <p:ph type="title"/>
          </p:nvPr>
        </p:nvSpPr>
        <p:spPr/>
        <p:txBody>
          <a:bodyPr/>
          <a:lstStyle/>
          <a:p>
            <a:pPr algn="ctr"/>
            <a:r>
              <a:rPr lang="en-US">
                <a:cs typeface="Calibri"/>
              </a:rPr>
              <a:t>Messages</a:t>
            </a:r>
          </a:p>
        </p:txBody>
      </p:sp>
      <p:sp>
        <p:nvSpPr>
          <p:cNvPr id="4" name="Slide Number Placeholder 3">
            <a:extLst>
              <a:ext uri="{FF2B5EF4-FFF2-40B4-BE49-F238E27FC236}">
                <a16:creationId xmlns:a16="http://schemas.microsoft.com/office/drawing/2014/main" id="{0439A19E-D504-4AE6-B690-CF496D75B88F}"/>
              </a:ext>
            </a:extLst>
          </p:cNvPr>
          <p:cNvSpPr>
            <a:spLocks noGrp="1"/>
          </p:cNvSpPr>
          <p:nvPr>
            <p:ph type="sldNum" sz="quarter" idx="11"/>
          </p:nvPr>
        </p:nvSpPr>
        <p:spPr/>
        <p:txBody>
          <a:bodyPr/>
          <a:lstStyle/>
          <a:p>
            <a:pPr>
              <a:defRPr/>
            </a:pPr>
            <a:fld id="{0CF0625A-6DA4-2542-A4CE-A3929B575227}" type="slidenum">
              <a:rPr lang="en-US"/>
              <a:pPr>
                <a:defRPr/>
              </a:pPr>
              <a:t>13</a:t>
            </a:fld>
            <a:endParaRPr lang="en-US"/>
          </a:p>
        </p:txBody>
      </p:sp>
      <p:pic>
        <p:nvPicPr>
          <p:cNvPr id="9" name="Picture 9" descr="A screenshot of a cell phone&#10;&#10;Description generated with very high confidence">
            <a:extLst>
              <a:ext uri="{FF2B5EF4-FFF2-40B4-BE49-F238E27FC236}">
                <a16:creationId xmlns:a16="http://schemas.microsoft.com/office/drawing/2014/main" id="{4BC027E5-9FED-4020-B3BD-20671DBCB397}"/>
              </a:ext>
            </a:extLst>
          </p:cNvPr>
          <p:cNvPicPr>
            <a:picLocks noChangeAspect="1"/>
          </p:cNvPicPr>
          <p:nvPr/>
        </p:nvPicPr>
        <p:blipFill>
          <a:blip r:embed="rId3"/>
          <a:stretch>
            <a:fillRect/>
          </a:stretch>
        </p:blipFill>
        <p:spPr>
          <a:xfrm>
            <a:off x="1848928" y="2082290"/>
            <a:ext cx="6093124" cy="4706249"/>
          </a:xfrm>
          <a:prstGeom prst="rect">
            <a:avLst/>
          </a:prstGeom>
        </p:spPr>
      </p:pic>
      <p:sp>
        <p:nvSpPr>
          <p:cNvPr id="11" name="Arrow: Left 10">
            <a:extLst>
              <a:ext uri="{FF2B5EF4-FFF2-40B4-BE49-F238E27FC236}">
                <a16:creationId xmlns:a16="http://schemas.microsoft.com/office/drawing/2014/main" id="{4E62FC6F-67EC-4E33-9273-3D009E221C84}"/>
              </a:ext>
            </a:extLst>
          </p:cNvPr>
          <p:cNvSpPr/>
          <p:nvPr/>
        </p:nvSpPr>
        <p:spPr>
          <a:xfrm>
            <a:off x="3780872" y="6098099"/>
            <a:ext cx="992785"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671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Accessing Schoology Through the Mobile App</a:t>
            </a:r>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14</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88" y="2722813"/>
            <a:ext cx="2042843" cy="363353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039" y="2722812"/>
            <a:ext cx="2045785" cy="363877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632" y="2722812"/>
            <a:ext cx="2042843" cy="3633537"/>
          </a:xfrm>
          <a:prstGeom prst="rect">
            <a:avLst/>
          </a:prstGeom>
        </p:spPr>
      </p:pic>
      <p:sp>
        <p:nvSpPr>
          <p:cNvPr id="11" name="Oval 10"/>
          <p:cNvSpPr/>
          <p:nvPr/>
        </p:nvSpPr>
        <p:spPr>
          <a:xfrm>
            <a:off x="3450039" y="3282951"/>
            <a:ext cx="1943507" cy="83184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2" name="Oval 11"/>
          <p:cNvSpPr/>
          <p:nvPr/>
        </p:nvSpPr>
        <p:spPr>
          <a:xfrm>
            <a:off x="6087045" y="5905500"/>
            <a:ext cx="2363217" cy="45084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787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106905"/>
            <a:ext cx="8799513" cy="5614569"/>
          </a:xfrm>
        </p:spPr>
        <p:txBody>
          <a:bodyPr/>
          <a:lstStyle/>
          <a:p>
            <a:pPr marL="0" indent="0">
              <a:buNone/>
            </a:pPr>
            <a:r>
              <a:rPr lang="en-US" sz="3600" b="1" cap="all"/>
              <a:t>SCHOOLOGY PARENT SUPPORT</a:t>
            </a:r>
          </a:p>
          <a:p>
            <a:pPr marL="0" indent="0">
              <a:buNone/>
            </a:pPr>
            <a:endParaRPr lang="en-US" sz="2800" b="1"/>
          </a:p>
          <a:p>
            <a:pPr marL="0" indent="0">
              <a:buNone/>
            </a:pPr>
            <a:r>
              <a:rPr lang="en-US" sz="2800" b="1"/>
              <a:t>Support Hours and Contact Information:</a:t>
            </a:r>
            <a:endParaRPr lang="en-US" sz="2800"/>
          </a:p>
          <a:p>
            <a:pPr marL="0" indent="0">
              <a:buNone/>
            </a:pPr>
            <a:r>
              <a:rPr lang="en-US" sz="2800"/>
              <a:t>Hours: Mon-Fri 6:30AM - 6:00PM</a:t>
            </a:r>
          </a:p>
          <a:p>
            <a:pPr marL="0" indent="0">
              <a:buNone/>
            </a:pPr>
            <a:r>
              <a:rPr lang="en-US" sz="2800" b="1"/>
              <a:t>Phone</a:t>
            </a:r>
            <a:r>
              <a:rPr lang="en-US" sz="2800"/>
              <a:t>: 281-634-1300</a:t>
            </a:r>
          </a:p>
          <a:p>
            <a:pPr marL="0" indent="0">
              <a:buNone/>
            </a:pPr>
            <a:r>
              <a:rPr lang="en-US" sz="2800" b="1"/>
              <a:t>Email</a:t>
            </a:r>
            <a:r>
              <a:rPr lang="en-US" sz="2800"/>
              <a:t>: csc@fortbendisd.com</a:t>
            </a:r>
          </a:p>
          <a:p>
            <a:pPr marL="0" indent="0">
              <a:buNone/>
            </a:pPr>
            <a:endParaRPr lang="en-US" sz="2800"/>
          </a:p>
          <a:p>
            <a:pPr marL="0" indent="0">
              <a:buNone/>
            </a:pPr>
            <a:r>
              <a:rPr lang="en-US" sz="2800"/>
              <a:t>After hours, please feel free to submit an email to the Customer Service Center.  Be sure to include contact information and that you are requesting support with Schoology and Parent Access.</a:t>
            </a:r>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163" y="2152650"/>
            <a:ext cx="2609850" cy="2609850"/>
          </a:xfrm>
          <a:prstGeom prst="rect">
            <a:avLst/>
          </a:prstGeom>
        </p:spPr>
      </p:pic>
    </p:spTree>
    <p:extLst>
      <p:ext uri="{BB962C8B-B14F-4D97-AF65-F5344CB8AC3E}">
        <p14:creationId xmlns:p14="http://schemas.microsoft.com/office/powerpoint/2010/main" val="1058941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079" y="1085850"/>
            <a:ext cx="8743934" cy="6059075"/>
          </a:xfrm>
        </p:spPr>
      </p:pic>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16</a:t>
            </a:fld>
            <a:endParaRPr lang="en-US"/>
          </a:p>
        </p:txBody>
      </p:sp>
    </p:spTree>
    <p:extLst>
      <p:ext uri="{BB962C8B-B14F-4D97-AF65-F5344CB8AC3E}">
        <p14:creationId xmlns:p14="http://schemas.microsoft.com/office/powerpoint/2010/main" val="3961848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extLst/>
          </p:nvPr>
        </p:nvSpPr>
        <p:spPr>
          <a:xfrm>
            <a:off x="560388" y="2039843"/>
            <a:ext cx="8429625" cy="4420768"/>
          </a:xfrm>
        </p:spPr>
        <p:txBody>
          <a:bodyPr vert="horz" lIns="91440" tIns="45720" rIns="91440" bIns="45720" rtlCol="0" anchor="t">
            <a:normAutofit/>
          </a:bodyPr>
          <a:lstStyle/>
          <a:p>
            <a:pPr marL="0" indent="0">
              <a:buNone/>
            </a:pPr>
            <a:r>
              <a:rPr lang="en-US" b="1"/>
              <a:t>The learner will be able to:</a:t>
            </a:r>
            <a:endParaRPr lang="en-US" b="1">
              <a:cs typeface="Calibri"/>
            </a:endParaRPr>
          </a:p>
          <a:p>
            <a:r>
              <a:rPr lang="en-US">
                <a:cs typeface="Calibri"/>
              </a:rPr>
              <a:t>Navigate within the Schoology platform as a parent using web or mobile app</a:t>
            </a:r>
          </a:p>
          <a:p>
            <a:r>
              <a:rPr lang="en-US">
                <a:cs typeface="Calibri"/>
              </a:rPr>
              <a:t>Customize their settings and notifications</a:t>
            </a:r>
          </a:p>
          <a:p>
            <a:r>
              <a:rPr lang="en-US">
                <a:cs typeface="Calibri"/>
              </a:rPr>
              <a:t>Use Schoology features to monitor student learning progress</a:t>
            </a:r>
          </a:p>
          <a:p>
            <a:endParaRPr lang="en-US" b="1">
              <a:cs typeface="Calibri"/>
            </a:endParaRPr>
          </a:p>
          <a:p>
            <a:endParaRPr lang="en-US" b="1">
              <a:cs typeface="Calibri"/>
            </a:endParaRPr>
          </a:p>
          <a:p>
            <a:endParaRPr lang="en-US" sz="3600">
              <a:cs typeface="Calibri"/>
            </a:endParaRPr>
          </a:p>
        </p:txBody>
      </p:sp>
      <p:sp>
        <p:nvSpPr>
          <p:cNvPr id="2" name="Title 1"/>
          <p:cNvSpPr>
            <a:spLocks noGrp="1"/>
          </p:cNvSpPr>
          <p:nvPr>
            <p:ph type="title"/>
          </p:nvPr>
        </p:nvSpPr>
        <p:spPr/>
        <p:txBody>
          <a:bodyPr>
            <a:normAutofit/>
          </a:bodyPr>
          <a:lstStyle/>
          <a:p>
            <a:r>
              <a:rPr lang="en-US"/>
              <a:t>Learning Intentions</a:t>
            </a:r>
          </a:p>
        </p:txBody>
      </p:sp>
    </p:spTree>
    <p:extLst>
      <p:ext uri="{BB962C8B-B14F-4D97-AF65-F5344CB8AC3E}">
        <p14:creationId xmlns:p14="http://schemas.microsoft.com/office/powerpoint/2010/main" val="1490295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Success Criteria</a:t>
            </a:r>
          </a:p>
        </p:txBody>
      </p:sp>
      <p:sp>
        <p:nvSpPr>
          <p:cNvPr id="6" name="Content Placeholder 5"/>
          <p:cNvSpPr>
            <a:spLocks noGrp="1"/>
          </p:cNvSpPr>
          <p:nvPr>
            <p:ph idx="1"/>
            <p:extLst/>
          </p:nvPr>
        </p:nvSpPr>
        <p:spPr>
          <a:xfrm>
            <a:off x="659423" y="2001800"/>
            <a:ext cx="8055952" cy="4754880"/>
          </a:xfrm>
        </p:spPr>
        <p:txBody>
          <a:bodyPr vert="horz" lIns="91440" tIns="45720" rIns="91440" bIns="45720" rtlCol="0" anchor="t">
            <a:normAutofit/>
          </a:bodyPr>
          <a:lstStyle/>
          <a:p>
            <a:pPr marL="0" indent="0">
              <a:buNone/>
            </a:pPr>
            <a:r>
              <a:rPr lang="en-US" b="1"/>
              <a:t>I </a:t>
            </a:r>
            <a:r>
              <a:rPr lang="en-US" b="1">
                <a:cs typeface="Calibri"/>
              </a:rPr>
              <a:t>can:</a:t>
            </a:r>
            <a:endParaRPr lang="en-US"/>
          </a:p>
          <a:p>
            <a:r>
              <a:rPr lang="en-US">
                <a:cs typeface="Calibri"/>
              </a:rPr>
              <a:t>Customize my Schoology Account settings based on my preferences</a:t>
            </a:r>
          </a:p>
          <a:p>
            <a:r>
              <a:rPr lang="en-US">
                <a:cs typeface="Calibri"/>
              </a:rPr>
              <a:t>Access my child's courses within Schoology on web or mobile app</a:t>
            </a:r>
          </a:p>
          <a:p>
            <a:r>
              <a:rPr lang="en-US">
                <a:cs typeface="Calibri"/>
              </a:rPr>
              <a:t>Identify content in the Parent Folder within my child's courses</a:t>
            </a:r>
          </a:p>
          <a:p>
            <a:pPr marL="0" indent="0">
              <a:buNone/>
            </a:pPr>
            <a:endParaRPr lang="en-US" b="1">
              <a:cs typeface="Calibri"/>
            </a:endParaRPr>
          </a:p>
        </p:txBody>
      </p:sp>
    </p:spTree>
    <p:extLst>
      <p:ext uri="{BB962C8B-B14F-4D97-AF65-F5344CB8AC3E}">
        <p14:creationId xmlns:p14="http://schemas.microsoft.com/office/powerpoint/2010/main" val="4264227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10AEA-81BF-4928-840E-F7564CF45181}"/>
              </a:ext>
            </a:extLst>
          </p:cNvPr>
          <p:cNvSpPr>
            <a:spLocks noGrp="1"/>
          </p:cNvSpPr>
          <p:nvPr>
            <p:ph type="sldNum" sz="quarter" idx="11"/>
          </p:nvPr>
        </p:nvSpPr>
        <p:spPr/>
        <p:txBody>
          <a:bodyPr/>
          <a:lstStyle/>
          <a:p>
            <a:pPr>
              <a:defRPr/>
            </a:pPr>
            <a:fld id="{0CF0625A-6DA4-2542-A4CE-A3929B575227}" type="slidenum">
              <a:rPr lang="en-US"/>
              <a:pPr>
                <a:defRPr/>
              </a:pPr>
              <a:t>4</a:t>
            </a:fld>
            <a:endParaRPr lang="en-US"/>
          </a:p>
        </p:txBody>
      </p:sp>
      <p:sp>
        <p:nvSpPr>
          <p:cNvPr id="5" name="Rectangle 4"/>
          <p:cNvSpPr/>
          <p:nvPr/>
        </p:nvSpPr>
        <p:spPr>
          <a:xfrm>
            <a:off x="235527" y="1565563"/>
            <a:ext cx="8631382" cy="1754326"/>
          </a:xfrm>
          <a:prstGeom prst="rect">
            <a:avLst/>
          </a:prstGeom>
        </p:spPr>
        <p:txBody>
          <a:bodyPr wrap="square">
            <a:spAutoFit/>
          </a:bodyPr>
          <a:lstStyle/>
          <a:p>
            <a:r>
              <a:rPr lang="en-US" dirty="0">
                <a:solidFill>
                  <a:srgbClr val="444444"/>
                </a:solidFill>
                <a:latin typeface="arial" panose="020B0604020202020204" pitchFamily="34" charset="0"/>
              </a:rPr>
              <a:t>Greetings families and loved ones! I sent an email through Schoology just testing it out. As we, all become more familiar I will begin sending emails through Schoology. You can access our Newsletter as well as so much more.</a:t>
            </a:r>
          </a:p>
          <a:p>
            <a:r>
              <a:rPr lang="en-US" dirty="0">
                <a:solidFill>
                  <a:srgbClr val="444444"/>
                </a:solidFill>
                <a:latin typeface="arial" panose="020B0604020202020204" pitchFamily="34" charset="0"/>
              </a:rPr>
              <a:t> </a:t>
            </a:r>
          </a:p>
          <a:p>
            <a:r>
              <a:rPr lang="en-US" dirty="0">
                <a:solidFill>
                  <a:srgbClr val="444444"/>
                </a:solidFill>
                <a:latin typeface="arial" panose="020B0604020202020204" pitchFamily="34" charset="0"/>
              </a:rPr>
              <a:t>Please click the link below to view how to log in to Schoology for the 1st time. </a:t>
            </a:r>
          </a:p>
          <a:p>
            <a:r>
              <a:rPr lang="en-US" b="1" dirty="0">
                <a:solidFill>
                  <a:srgbClr val="123479"/>
                </a:solidFill>
                <a:latin typeface="arial" panose="020B0604020202020204" pitchFamily="34" charset="0"/>
                <a:hlinkClick r:id="rId3"/>
              </a:rPr>
              <a:t>https://www.fortbendisd.com/domain/13864</a:t>
            </a:r>
            <a:endParaRPr lang="en-US" b="0" i="0" dirty="0">
              <a:solidFill>
                <a:srgbClr val="444444"/>
              </a:solidFill>
              <a:effectLst/>
              <a:latin typeface="arial" panose="020B0604020202020204" pitchFamily="34" charset="0"/>
            </a:endParaRPr>
          </a:p>
        </p:txBody>
      </p:sp>
    </p:spTree>
    <p:extLst>
      <p:ext uri="{BB962C8B-B14F-4D97-AF65-F5344CB8AC3E}">
        <p14:creationId xmlns:p14="http://schemas.microsoft.com/office/powerpoint/2010/main" val="3248465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10AEA-81BF-4928-840E-F7564CF45181}"/>
              </a:ext>
            </a:extLst>
          </p:cNvPr>
          <p:cNvSpPr>
            <a:spLocks noGrp="1"/>
          </p:cNvSpPr>
          <p:nvPr>
            <p:ph type="sldNum" sz="quarter" idx="11"/>
          </p:nvPr>
        </p:nvSpPr>
        <p:spPr/>
        <p:txBody>
          <a:bodyPr/>
          <a:lstStyle/>
          <a:p>
            <a:pPr>
              <a:defRPr/>
            </a:pPr>
            <a:fld id="{0CF0625A-6DA4-2542-A4CE-A3929B575227}" type="slidenum">
              <a:rPr lang="en-US"/>
              <a:pPr>
                <a:defRPr/>
              </a:pPr>
              <a:t>5</a:t>
            </a:fld>
            <a:endParaRPr lang="en-US"/>
          </a:p>
        </p:txBody>
      </p:sp>
      <p:pic>
        <p:nvPicPr>
          <p:cNvPr id="3" name="Vez4suv6fC0"/>
          <p:cNvPicPr>
            <a:picLocks noGrp="1" noRot="1" noChangeAspect="1"/>
          </p:cNvPicPr>
          <p:nvPr>
            <p:ph idx="1"/>
            <a:videoFile r:link="rId1"/>
          </p:nvPr>
        </p:nvPicPr>
        <p:blipFill>
          <a:blip r:embed="rId4"/>
          <a:stretch>
            <a:fillRect/>
          </a:stretch>
        </p:blipFill>
        <p:spPr>
          <a:xfrm>
            <a:off x="445294" y="1533922"/>
            <a:ext cx="8298656" cy="4667994"/>
          </a:xfrm>
          <a:prstGeom prst="rect">
            <a:avLst/>
          </a:prstGeom>
        </p:spPr>
      </p:pic>
    </p:spTree>
    <p:extLst>
      <p:ext uri="{BB962C8B-B14F-4D97-AF65-F5344CB8AC3E}">
        <p14:creationId xmlns:p14="http://schemas.microsoft.com/office/powerpoint/2010/main" val="1679716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193735-CC88-4AB5-9316-A18E29AC5096}"/>
              </a:ext>
            </a:extLst>
          </p:cNvPr>
          <p:cNvSpPr>
            <a:spLocks noGrp="1"/>
          </p:cNvSpPr>
          <p:nvPr>
            <p:ph type="sldNum" sz="quarter" idx="11"/>
          </p:nvPr>
        </p:nvSpPr>
        <p:spPr/>
        <p:txBody>
          <a:bodyPr/>
          <a:lstStyle/>
          <a:p>
            <a:pPr>
              <a:defRPr/>
            </a:pPr>
            <a:fld id="{0CF0625A-6DA4-2542-A4CE-A3929B575227}" type="slidenum">
              <a:rPr lang="en-US"/>
              <a:pPr>
                <a:defRPr/>
              </a:pPr>
              <a:t>6</a:t>
            </a:fld>
            <a:endParaRPr lang="en-US"/>
          </a:p>
        </p:txBody>
      </p:sp>
      <p:pic>
        <p:nvPicPr>
          <p:cNvPr id="10" name="Picture 9"/>
          <p:cNvPicPr>
            <a:picLocks noChangeAspect="1"/>
          </p:cNvPicPr>
          <p:nvPr/>
        </p:nvPicPr>
        <p:blipFill>
          <a:blip r:embed="rId3"/>
          <a:stretch>
            <a:fillRect/>
          </a:stretch>
        </p:blipFill>
        <p:spPr>
          <a:xfrm>
            <a:off x="324703" y="1439862"/>
            <a:ext cx="8496285" cy="5099050"/>
          </a:xfrm>
          <a:prstGeom prst="rect">
            <a:avLst/>
          </a:prstGeom>
        </p:spPr>
      </p:pic>
    </p:spTree>
    <p:extLst>
      <p:ext uri="{BB962C8B-B14F-4D97-AF65-F5344CB8AC3E}">
        <p14:creationId xmlns:p14="http://schemas.microsoft.com/office/powerpoint/2010/main" val="1924631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90AA-B612-4B60-A071-5814594AE89F}"/>
              </a:ext>
            </a:extLst>
          </p:cNvPr>
          <p:cNvSpPr>
            <a:spLocks noGrp="1"/>
          </p:cNvSpPr>
          <p:nvPr>
            <p:ph type="title"/>
          </p:nvPr>
        </p:nvSpPr>
        <p:spPr/>
        <p:txBody>
          <a:bodyPr/>
          <a:lstStyle/>
          <a:p>
            <a:r>
              <a:rPr lang="en-US">
                <a:cs typeface="Calibri"/>
              </a:rPr>
              <a:t>Formative Assessment</a:t>
            </a:r>
            <a:endParaRPr lang="en-US"/>
          </a:p>
        </p:txBody>
      </p:sp>
      <p:sp>
        <p:nvSpPr>
          <p:cNvPr id="3" name="Content Placeholder 2">
            <a:extLst>
              <a:ext uri="{FF2B5EF4-FFF2-40B4-BE49-F238E27FC236}">
                <a16:creationId xmlns:a16="http://schemas.microsoft.com/office/drawing/2014/main" id="{CC2CC90C-AD6C-4099-9B2D-13A031AC829C}"/>
              </a:ext>
            </a:extLst>
          </p:cNvPr>
          <p:cNvSpPr>
            <a:spLocks noGrp="1"/>
          </p:cNvSpPr>
          <p:nvPr>
            <p:ph idx="1"/>
          </p:nvPr>
        </p:nvSpPr>
        <p:spPr>
          <a:xfrm>
            <a:off x="560388" y="2391536"/>
            <a:ext cx="8429625" cy="4003825"/>
          </a:xfrm>
        </p:spPr>
        <p:txBody>
          <a:bodyPr/>
          <a:lstStyle/>
          <a:p>
            <a:pPr marL="0" indent="0">
              <a:buNone/>
            </a:pPr>
            <a:r>
              <a:rPr lang="en-US">
                <a:cs typeface="Calibri"/>
              </a:rPr>
              <a:t>FBISD Assessment Philosophy</a:t>
            </a:r>
            <a:endParaRPr lang="en-US"/>
          </a:p>
          <a:p>
            <a:endParaRPr lang="en-US">
              <a:cs typeface="Calibri"/>
            </a:endParaRPr>
          </a:p>
          <a:p>
            <a:pPr marL="0" indent="0">
              <a:buNone/>
            </a:pPr>
            <a:r>
              <a:rPr lang="en-US">
                <a:cs typeface="Calibri"/>
              </a:rPr>
              <a:t>FBISD believes in empowering and growing all learners by utilizing fluid feedback and reflective practice to determine </a:t>
            </a:r>
            <a:r>
              <a:rPr lang="en-US" i="1">
                <a:cs typeface="Calibri"/>
              </a:rPr>
              <a:t>where students and educators are</a:t>
            </a:r>
            <a:r>
              <a:rPr lang="en-US">
                <a:cs typeface="Calibri"/>
              </a:rPr>
              <a:t> and </a:t>
            </a:r>
            <a:r>
              <a:rPr lang="en-US" i="1">
                <a:cs typeface="Calibri"/>
              </a:rPr>
              <a:t>where they are going</a:t>
            </a:r>
            <a:r>
              <a:rPr lang="en-US">
                <a:cs typeface="Calibri"/>
              </a:rPr>
              <a:t> in the teaching and learning process.</a:t>
            </a:r>
          </a:p>
        </p:txBody>
      </p:sp>
      <p:sp>
        <p:nvSpPr>
          <p:cNvPr id="4" name="Slide Number Placeholder 3">
            <a:extLst>
              <a:ext uri="{FF2B5EF4-FFF2-40B4-BE49-F238E27FC236}">
                <a16:creationId xmlns:a16="http://schemas.microsoft.com/office/drawing/2014/main" id="{F6E5DF62-EAF8-483F-A79B-09771B42D07D}"/>
              </a:ext>
            </a:extLst>
          </p:cNvPr>
          <p:cNvSpPr>
            <a:spLocks noGrp="1"/>
          </p:cNvSpPr>
          <p:nvPr>
            <p:ph type="sldNum" sz="quarter" idx="11"/>
          </p:nvPr>
        </p:nvSpPr>
        <p:spPr/>
        <p:txBody>
          <a:bodyPr/>
          <a:lstStyle/>
          <a:p>
            <a:pPr>
              <a:defRPr/>
            </a:pPr>
            <a:fld id="{0CF0625A-6DA4-2542-A4CE-A3929B575227}" type="slidenum">
              <a:rPr lang="en-US"/>
              <a:pPr>
                <a:defRPr/>
              </a:pPr>
              <a:t>7</a:t>
            </a:fld>
            <a:endParaRPr lang="en-US"/>
          </a:p>
        </p:txBody>
      </p:sp>
    </p:spTree>
    <p:extLst>
      <p:ext uri="{BB962C8B-B14F-4D97-AF65-F5344CB8AC3E}">
        <p14:creationId xmlns:p14="http://schemas.microsoft.com/office/powerpoint/2010/main" val="3571591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4240" y="1128540"/>
            <a:ext cx="7292685" cy="1077218"/>
          </a:xfrm>
          <a:prstGeom prst="rect">
            <a:avLst/>
          </a:prstGeom>
          <a:noFill/>
        </p:spPr>
        <p:txBody>
          <a:bodyPr wrap="square" rtlCol="0" anchor="t">
            <a:spAutoFit/>
          </a:bodyPr>
          <a:lstStyle/>
          <a:p>
            <a:pPr algn="ctr"/>
            <a:r>
              <a:rPr lang="en-US" sz="3200"/>
              <a:t>Accessing Schoology and Setting Up Your Account for the First Time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001" y="2604730"/>
            <a:ext cx="3634943" cy="2377177"/>
          </a:xfrm>
          <a:prstGeom prst="rect">
            <a:avLst/>
          </a:prstGeom>
        </p:spPr>
      </p:pic>
      <p:sp>
        <p:nvSpPr>
          <p:cNvPr id="3" name="Left Arrow 2"/>
          <p:cNvSpPr/>
          <p:nvPr/>
        </p:nvSpPr>
        <p:spPr>
          <a:xfrm>
            <a:off x="6281547" y="4322629"/>
            <a:ext cx="802380" cy="288757"/>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261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193735-CC88-4AB5-9316-A18E29AC5096}"/>
              </a:ext>
            </a:extLst>
          </p:cNvPr>
          <p:cNvSpPr>
            <a:spLocks noGrp="1"/>
          </p:cNvSpPr>
          <p:nvPr>
            <p:ph type="sldNum" sz="quarter" idx="11"/>
          </p:nvPr>
        </p:nvSpPr>
        <p:spPr/>
        <p:txBody>
          <a:bodyPr/>
          <a:lstStyle/>
          <a:p>
            <a:pPr>
              <a:defRPr/>
            </a:pPr>
            <a:fld id="{0CF0625A-6DA4-2542-A4CE-A3929B575227}" type="slidenum">
              <a:rPr lang="en-US"/>
              <a:pPr>
                <a:defRPr/>
              </a:pPr>
              <a:t>9</a:t>
            </a:fld>
            <a:endParaRPr lang="en-US"/>
          </a:p>
        </p:txBody>
      </p:sp>
      <p:sp>
        <p:nvSpPr>
          <p:cNvPr id="6" name="TextBox 5"/>
          <p:cNvSpPr txBox="1"/>
          <p:nvPr/>
        </p:nvSpPr>
        <p:spPr>
          <a:xfrm>
            <a:off x="525992" y="1265321"/>
            <a:ext cx="8191500" cy="707886"/>
          </a:xfrm>
          <a:prstGeom prst="rect">
            <a:avLst/>
          </a:prstGeom>
          <a:noFill/>
        </p:spPr>
        <p:txBody>
          <a:bodyPr wrap="square" rtlCol="0">
            <a:spAutoFit/>
          </a:bodyPr>
          <a:lstStyle/>
          <a:p>
            <a:pPr algn="ctr"/>
            <a:r>
              <a:rPr lang="en-US" sz="4000"/>
              <a:t>Customizing your Schoology Account</a:t>
            </a:r>
          </a:p>
        </p:txBody>
      </p:sp>
      <p:pic>
        <p:nvPicPr>
          <p:cNvPr id="3" name="Picture 4" descr="A screenshot of a cell phone&#10;&#10;Description generated with very high confidence">
            <a:extLst>
              <a:ext uri="{FF2B5EF4-FFF2-40B4-BE49-F238E27FC236}">
                <a16:creationId xmlns:a16="http://schemas.microsoft.com/office/drawing/2014/main" id="{DE9858CF-CC03-4D9F-A4DA-03208943155E}"/>
              </a:ext>
            </a:extLst>
          </p:cNvPr>
          <p:cNvPicPr>
            <a:picLocks noChangeAspect="1"/>
          </p:cNvPicPr>
          <p:nvPr/>
        </p:nvPicPr>
        <p:blipFill>
          <a:blip r:embed="rId3"/>
          <a:stretch>
            <a:fillRect/>
          </a:stretch>
        </p:blipFill>
        <p:spPr>
          <a:xfrm>
            <a:off x="525992" y="2334127"/>
            <a:ext cx="8256058" cy="4204786"/>
          </a:xfrm>
          <a:prstGeom prst="rect">
            <a:avLst/>
          </a:prstGeom>
        </p:spPr>
      </p:pic>
    </p:spTree>
    <p:extLst>
      <p:ext uri="{BB962C8B-B14F-4D97-AF65-F5344CB8AC3E}">
        <p14:creationId xmlns:p14="http://schemas.microsoft.com/office/powerpoint/2010/main" val="2805412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BISD">
      <a:dk1>
        <a:srgbClr val="000000"/>
      </a:dk1>
      <a:lt1>
        <a:srgbClr val="FFFFFF"/>
      </a:lt1>
      <a:dk2>
        <a:srgbClr val="8F2828"/>
      </a:dk2>
      <a:lt2>
        <a:srgbClr val="E1D7C9"/>
      </a:lt2>
      <a:accent1>
        <a:srgbClr val="205178"/>
      </a:accent1>
      <a:accent2>
        <a:srgbClr val="C5692E"/>
      </a:accent2>
      <a:accent3>
        <a:srgbClr val="4F863C"/>
      </a:accent3>
      <a:accent4>
        <a:srgbClr val="76265F"/>
      </a:accent4>
      <a:accent5>
        <a:srgbClr val="0D6F74"/>
      </a:accent5>
      <a:accent6>
        <a:srgbClr val="C39B2E"/>
      </a:accent6>
      <a:hlink>
        <a:srgbClr val="205178"/>
      </a:hlink>
      <a:folHlink>
        <a:srgbClr val="C39B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CAD52E3E-1F4F-F144-B93E-3EA90FD808BF}" vid="{C87BE6F2-FA0A-6745-8504-90B4D30180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71BB8DE52ADB4D81C19BFADC263192" ma:contentTypeVersion="6" ma:contentTypeDescription="Create a new document." ma:contentTypeScope="" ma:versionID="173fa99634ccef69a09e452c03050204">
  <xsd:schema xmlns:xsd="http://www.w3.org/2001/XMLSchema" xmlns:xs="http://www.w3.org/2001/XMLSchema" xmlns:p="http://schemas.microsoft.com/office/2006/metadata/properties" xmlns:ns2="e150a1bb-532c-44dc-b13d-cc993f6e1f2c" xmlns:ns3="2f441295-3e9d-421d-90a9-005928658740" targetNamespace="http://schemas.microsoft.com/office/2006/metadata/properties" ma:root="true" ma:fieldsID="b8599df5ca33b6a45d73de514c62c89d" ns2:_="" ns3:_="">
    <xsd:import namespace="e150a1bb-532c-44dc-b13d-cc993f6e1f2c"/>
    <xsd:import namespace="2f441295-3e9d-421d-90a9-00592865874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50a1bb-532c-44dc-b13d-cc993f6e1f2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441295-3e9d-421d-90a9-00592865874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730996-EA70-4554-9E0B-D4C6185FF6B5}">
  <ds:schemaRefs>
    <ds:schemaRef ds:uri="2f441295-3e9d-421d-90a9-005928658740"/>
    <ds:schemaRef ds:uri="e150a1bb-532c-44dc-b13d-cc993f6e1f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7D29EA-EC06-4562-9300-A76BD65F0F5C}">
  <ds:schemaRefs>
    <ds:schemaRef ds:uri="http://schemas.microsoft.com/sharepoint/v3/contenttype/forms"/>
  </ds:schemaRefs>
</ds:datastoreItem>
</file>

<file path=customXml/itemProps3.xml><?xml version="1.0" encoding="utf-8"?>
<ds:datastoreItem xmlns:ds="http://schemas.openxmlformats.org/officeDocument/2006/customXml" ds:itemID="{CACB3696-C7B0-45D9-BE61-C14932B9C226}">
  <ds:schemaRefs>
    <ds:schemaRef ds:uri="http://schemas.microsoft.com/office/infopath/2007/PartnerControls"/>
    <ds:schemaRef ds:uri="e150a1bb-532c-44dc-b13d-cc993f6e1f2c"/>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2f441295-3e9d-421d-90a9-00592865874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170</TotalTime>
  <Words>598</Words>
  <Application>Microsoft Office PowerPoint</Application>
  <PresentationFormat>On-screen Show (4:3)</PresentationFormat>
  <Paragraphs>221</Paragraphs>
  <Slides>16</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vt:lpstr>
      <vt:lpstr>Calibri</vt:lpstr>
      <vt:lpstr>Office Theme</vt:lpstr>
      <vt:lpstr>PowerPoint Presentation</vt:lpstr>
      <vt:lpstr>Learning Intentions</vt:lpstr>
      <vt:lpstr>Success Criteria</vt:lpstr>
      <vt:lpstr>PowerPoint Presentation</vt:lpstr>
      <vt:lpstr>PowerPoint Presentation</vt:lpstr>
      <vt:lpstr>PowerPoint Presentation</vt:lpstr>
      <vt:lpstr>Formative Assessment</vt:lpstr>
      <vt:lpstr>PowerPoint Presentation</vt:lpstr>
      <vt:lpstr>PowerPoint Presentation</vt:lpstr>
      <vt:lpstr>PowerPoint Presentation</vt:lpstr>
      <vt:lpstr>PowerPoint Presentation</vt:lpstr>
      <vt:lpstr>PowerPoint Presentation</vt:lpstr>
      <vt:lpstr>Messages</vt:lpstr>
      <vt:lpstr>Accessing Schoology Through the Mobile App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Vazquez, Teresa</dc:creator>
  <cp:lastModifiedBy>Vazquez, Teresa (Terry)</cp:lastModifiedBy>
  <cp:revision>19</cp:revision>
  <dcterms:modified xsi:type="dcterms:W3CDTF">2019-07-20T17:15:20Z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0x0101006F71BB8DE52ADB4D81C19BFADC263192</vt:lpwstr>
  </property>
</Properties>
</file>